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1"/>
  </p:notesMasterIdLst>
  <p:handoutMasterIdLst>
    <p:handoutMasterId r:id="rId22"/>
  </p:handoutMasterIdLst>
  <p:sldIdLst>
    <p:sldId id="2435" r:id="rId5"/>
    <p:sldId id="258" r:id="rId6"/>
    <p:sldId id="2469" r:id="rId7"/>
    <p:sldId id="2471" r:id="rId8"/>
    <p:sldId id="260" r:id="rId9"/>
    <p:sldId id="2475" r:id="rId10"/>
    <p:sldId id="2478" r:id="rId11"/>
    <p:sldId id="2476" r:id="rId12"/>
    <p:sldId id="2479" r:id="rId13"/>
    <p:sldId id="2483" r:id="rId14"/>
    <p:sldId id="2477" r:id="rId15"/>
    <p:sldId id="2484" r:id="rId16"/>
    <p:sldId id="2485" r:id="rId17"/>
    <p:sldId id="2441" r:id="rId18"/>
    <p:sldId id="2467" r:id="rId19"/>
    <p:sldId id="243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E0000"/>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561" autoAdjust="0"/>
    <p:restoredTop sz="94584" autoAdjust="0"/>
  </p:normalViewPr>
  <p:slideViewPr>
    <p:cSldViewPr snapToGrid="0">
      <p:cViewPr varScale="1">
        <p:scale>
          <a:sx n="81" d="100"/>
          <a:sy n="81" d="100"/>
        </p:scale>
        <p:origin x="1003" y="48"/>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diagrams/_rels/data2.xml.rels><?xml version="1.0" encoding="UTF-8" standalone="yes"?>
<Relationships xmlns="http://schemas.openxmlformats.org/package/2006/relationships"><Relationship Id="rId1" Type="http://schemas.openxmlformats.org/officeDocument/2006/relationships/image" Target="../media/image19.png"/></Relationships>
</file>

<file path=ppt/diagrams/_rels/drawing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diagrams/_rels/drawing2.xml.rels><?xml version="1.0" encoding="UTF-8" standalone="yes"?>
<Relationships xmlns="http://schemas.openxmlformats.org/package/2006/relationships"><Relationship Id="rId1" Type="http://schemas.openxmlformats.org/officeDocument/2006/relationships/image" Target="../media/image19.pn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2BE59F-A1E9-4F7D-8B6D-1E5AF0AE4423}"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74A104F4-D7AC-4DDE-845F-6A0D555CF536}">
      <dgm:prSet custT="1"/>
      <dgm:spPr/>
      <dgm:t>
        <a:bodyPr/>
        <a:lstStyle/>
        <a:p>
          <a:pPr>
            <a:lnSpc>
              <a:spcPct val="100000"/>
            </a:lnSpc>
          </a:pPr>
          <a:r>
            <a:rPr lang="en-IN" sz="2000" dirty="0">
              <a:latin typeface="Cambria" panose="02040503050406030204" pitchFamily="18" charset="0"/>
              <a:ea typeface="Cambria" panose="02040503050406030204" pitchFamily="18" charset="0"/>
            </a:rPr>
            <a:t>PYTHON</a:t>
          </a:r>
          <a:endParaRPr lang="en-US" sz="2000" dirty="0">
            <a:latin typeface="Cambria" panose="02040503050406030204" pitchFamily="18" charset="0"/>
            <a:ea typeface="Cambria" panose="02040503050406030204" pitchFamily="18" charset="0"/>
          </a:endParaRPr>
        </a:p>
      </dgm:t>
    </dgm:pt>
    <dgm:pt modelId="{6291C28E-C9E0-48AA-BB12-82E6A22A5A67}" type="parTrans" cxnId="{4000E7EE-21CA-4A22-A49C-055D564CFC45}">
      <dgm:prSet/>
      <dgm:spPr/>
      <dgm:t>
        <a:bodyPr/>
        <a:lstStyle/>
        <a:p>
          <a:endParaRPr lang="en-US"/>
        </a:p>
      </dgm:t>
    </dgm:pt>
    <dgm:pt modelId="{7EC85A27-B6C9-468D-BDE6-4920073C565B}" type="sibTrans" cxnId="{4000E7EE-21CA-4A22-A49C-055D564CFC45}">
      <dgm:prSet/>
      <dgm:spPr/>
      <dgm:t>
        <a:bodyPr/>
        <a:lstStyle/>
        <a:p>
          <a:pPr>
            <a:lnSpc>
              <a:spcPct val="100000"/>
            </a:lnSpc>
          </a:pPr>
          <a:endParaRPr lang="en-US"/>
        </a:p>
      </dgm:t>
    </dgm:pt>
    <dgm:pt modelId="{17864E5D-BC8D-466A-8C2D-4CB092827691}">
      <dgm:prSet custT="1"/>
      <dgm:spPr/>
      <dgm:t>
        <a:bodyPr/>
        <a:lstStyle/>
        <a:p>
          <a:pPr>
            <a:lnSpc>
              <a:spcPct val="100000"/>
            </a:lnSpc>
          </a:pPr>
          <a:r>
            <a:rPr lang="en-US" sz="2000" dirty="0">
              <a:latin typeface="Cambria" panose="02040503050406030204" pitchFamily="18" charset="0"/>
              <a:ea typeface="Cambria" panose="02040503050406030204" pitchFamily="18" charset="0"/>
            </a:rPr>
            <a:t>TENSORFLOW</a:t>
          </a:r>
        </a:p>
      </dgm:t>
    </dgm:pt>
    <dgm:pt modelId="{01F1EC71-5E83-46D4-9F68-D6D60019BE01}" type="parTrans" cxnId="{A60A7C03-B9B3-4248-B99E-7D8FEAFBA362}">
      <dgm:prSet/>
      <dgm:spPr/>
      <dgm:t>
        <a:bodyPr/>
        <a:lstStyle/>
        <a:p>
          <a:endParaRPr lang="en-US"/>
        </a:p>
      </dgm:t>
    </dgm:pt>
    <dgm:pt modelId="{3B8A65CE-187F-4150-82D1-9728A3C36718}" type="sibTrans" cxnId="{A60A7C03-B9B3-4248-B99E-7D8FEAFBA362}">
      <dgm:prSet/>
      <dgm:spPr/>
      <dgm:t>
        <a:bodyPr/>
        <a:lstStyle/>
        <a:p>
          <a:pPr>
            <a:lnSpc>
              <a:spcPct val="100000"/>
            </a:lnSpc>
          </a:pPr>
          <a:endParaRPr lang="en-US"/>
        </a:p>
      </dgm:t>
    </dgm:pt>
    <dgm:pt modelId="{CB4BA040-5E6E-45BF-97F4-C93F123318BC}">
      <dgm:prSet custT="1"/>
      <dgm:spPr/>
      <dgm:t>
        <a:bodyPr/>
        <a:lstStyle/>
        <a:p>
          <a:pPr>
            <a:lnSpc>
              <a:spcPct val="100000"/>
            </a:lnSpc>
          </a:pPr>
          <a:r>
            <a:rPr lang="en-US" sz="2000" dirty="0">
              <a:latin typeface="Cambria" panose="02040503050406030204" pitchFamily="18" charset="0"/>
              <a:ea typeface="Cambria" panose="02040503050406030204" pitchFamily="18" charset="0"/>
            </a:rPr>
            <a:t>Keras</a:t>
          </a:r>
        </a:p>
      </dgm:t>
    </dgm:pt>
    <dgm:pt modelId="{5B959864-681C-491A-8D22-998807191767}" type="parTrans" cxnId="{198FCC65-8790-425F-9E99-790565CA00E6}">
      <dgm:prSet/>
      <dgm:spPr/>
      <dgm:t>
        <a:bodyPr/>
        <a:lstStyle/>
        <a:p>
          <a:endParaRPr lang="en-US"/>
        </a:p>
      </dgm:t>
    </dgm:pt>
    <dgm:pt modelId="{7F810C09-C6AE-46B7-93E7-381ED800F88C}" type="sibTrans" cxnId="{198FCC65-8790-425F-9E99-790565CA00E6}">
      <dgm:prSet/>
      <dgm:spPr/>
      <dgm:t>
        <a:bodyPr/>
        <a:lstStyle/>
        <a:p>
          <a:endParaRPr lang="en-US"/>
        </a:p>
      </dgm:t>
    </dgm:pt>
    <dgm:pt modelId="{EF194A4A-79D1-4261-91FF-CA9F7E69C171}" type="pres">
      <dgm:prSet presAssocID="{E22BE59F-A1E9-4F7D-8B6D-1E5AF0AE4423}" presName="root" presStyleCnt="0">
        <dgm:presLayoutVars>
          <dgm:dir/>
          <dgm:resizeHandles val="exact"/>
        </dgm:presLayoutVars>
      </dgm:prSet>
      <dgm:spPr/>
    </dgm:pt>
    <dgm:pt modelId="{BA2EF3AC-1C3A-4009-8730-3BA346A6FBB1}" type="pres">
      <dgm:prSet presAssocID="{E22BE59F-A1E9-4F7D-8B6D-1E5AF0AE4423}" presName="container" presStyleCnt="0">
        <dgm:presLayoutVars>
          <dgm:dir/>
          <dgm:resizeHandles val="exact"/>
        </dgm:presLayoutVars>
      </dgm:prSet>
      <dgm:spPr/>
    </dgm:pt>
    <dgm:pt modelId="{9D3A658E-A2D2-4C2B-A471-448A0B89E7AA}" type="pres">
      <dgm:prSet presAssocID="{74A104F4-D7AC-4DDE-845F-6A0D555CF536}" presName="compNode" presStyleCnt="0"/>
      <dgm:spPr/>
    </dgm:pt>
    <dgm:pt modelId="{250E0157-D6A6-42ED-807C-426BED0CCB0E}" type="pres">
      <dgm:prSet presAssocID="{74A104F4-D7AC-4DDE-845F-6A0D555CF536}" presName="iconBgRect" presStyleLbl="bgShp" presStyleIdx="0" presStyleCnt="3"/>
      <dgm:spPr>
        <a:solidFill>
          <a:srgbClr val="002060"/>
        </a:solidFill>
      </dgm:spPr>
    </dgm:pt>
    <dgm:pt modelId="{9F5CEA55-0A84-440D-9FB7-66A529185D3F}" type="pres">
      <dgm:prSet presAssocID="{74A104F4-D7AC-4DDE-845F-6A0D555CF536}"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pt>
    <dgm:pt modelId="{A2B994D8-ABDA-4BC3-A2C5-6F654207F290}" type="pres">
      <dgm:prSet presAssocID="{74A104F4-D7AC-4DDE-845F-6A0D555CF536}" presName="spaceRect" presStyleCnt="0"/>
      <dgm:spPr/>
    </dgm:pt>
    <dgm:pt modelId="{8FD66C9D-2D56-4BE4-8D8F-AEC6746BA99D}" type="pres">
      <dgm:prSet presAssocID="{74A104F4-D7AC-4DDE-845F-6A0D555CF536}" presName="textRect" presStyleLbl="revTx" presStyleIdx="0" presStyleCnt="3" custScaleX="82115" custScaleY="49746">
        <dgm:presLayoutVars>
          <dgm:chMax val="1"/>
          <dgm:chPref val="1"/>
        </dgm:presLayoutVars>
      </dgm:prSet>
      <dgm:spPr/>
    </dgm:pt>
    <dgm:pt modelId="{078CCAD3-6E80-4D46-852A-F431AC1C125F}" type="pres">
      <dgm:prSet presAssocID="{7EC85A27-B6C9-468D-BDE6-4920073C565B}" presName="sibTrans" presStyleLbl="sibTrans2D1" presStyleIdx="0" presStyleCnt="0"/>
      <dgm:spPr/>
    </dgm:pt>
    <dgm:pt modelId="{37192074-6091-42B4-9316-9C880AF3A38C}" type="pres">
      <dgm:prSet presAssocID="{17864E5D-BC8D-466A-8C2D-4CB092827691}" presName="compNode" presStyleCnt="0"/>
      <dgm:spPr/>
    </dgm:pt>
    <dgm:pt modelId="{9EAF967E-0FB3-4530-BA55-DC6D3B135B4C}" type="pres">
      <dgm:prSet presAssocID="{17864E5D-BC8D-466A-8C2D-4CB092827691}" presName="iconBgRect" presStyleLbl="bgShp" presStyleIdx="1" presStyleCnt="3"/>
      <dgm:spPr/>
    </dgm:pt>
    <dgm:pt modelId="{E7CB2FEB-13C9-4ED3-B656-A952C4765612}" type="pres">
      <dgm:prSet presAssocID="{17864E5D-BC8D-466A-8C2D-4CB092827691}" presName="iconRect"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t="-6000" b="-6000"/>
          </a:stretch>
        </a:blipFill>
        <a:ln>
          <a:noFill/>
        </a:ln>
      </dgm:spPr>
    </dgm:pt>
    <dgm:pt modelId="{D4E762F3-0602-480A-A605-8D2A87C1A2D9}" type="pres">
      <dgm:prSet presAssocID="{17864E5D-BC8D-466A-8C2D-4CB092827691}" presName="spaceRect" presStyleCnt="0"/>
      <dgm:spPr/>
    </dgm:pt>
    <dgm:pt modelId="{3D704512-59BA-4755-944F-15188B608C3C}" type="pres">
      <dgm:prSet presAssocID="{17864E5D-BC8D-466A-8C2D-4CB092827691}" presName="textRect" presStyleLbl="revTx" presStyleIdx="1" presStyleCnt="3" custScaleX="112301" custScaleY="58151" custLinFactNeighborX="7848" custLinFactNeighborY="-1545">
        <dgm:presLayoutVars>
          <dgm:chMax val="1"/>
          <dgm:chPref val="1"/>
        </dgm:presLayoutVars>
      </dgm:prSet>
      <dgm:spPr/>
    </dgm:pt>
    <dgm:pt modelId="{E5D8EC62-5945-4C48-8E0B-6989DD14E0B9}" type="pres">
      <dgm:prSet presAssocID="{3B8A65CE-187F-4150-82D1-9728A3C36718}" presName="sibTrans" presStyleLbl="sibTrans2D1" presStyleIdx="0" presStyleCnt="0"/>
      <dgm:spPr/>
    </dgm:pt>
    <dgm:pt modelId="{7EC2472E-FEA8-4F98-8667-F32ADA7330F0}" type="pres">
      <dgm:prSet presAssocID="{CB4BA040-5E6E-45BF-97F4-C93F123318BC}" presName="compNode" presStyleCnt="0"/>
      <dgm:spPr/>
    </dgm:pt>
    <dgm:pt modelId="{E4703214-C095-4178-82F2-20A911BE85C0}" type="pres">
      <dgm:prSet presAssocID="{CB4BA040-5E6E-45BF-97F4-C93F123318BC}" presName="iconBgRect" presStyleLbl="bgShp" presStyleIdx="2" presStyleCnt="3" custLinFactX="74488" custLinFactNeighborX="100000" custLinFactNeighborY="-4436"/>
      <dgm:spPr>
        <a:solidFill>
          <a:srgbClr val="8E0000"/>
        </a:solidFill>
      </dgm:spPr>
    </dgm:pt>
    <dgm:pt modelId="{7AD3FC40-FFCC-4157-AEEE-A6D09608C469}" type="pres">
      <dgm:prSet presAssocID="{CB4BA040-5E6E-45BF-97F4-C93F123318BC}" presName="iconRect" presStyleLbl="node1" presStyleIdx="2" presStyleCnt="3" custScaleX="139016" custScaleY="139015" custLinFactX="103391" custLinFactNeighborX="200000" custLinFactNeighborY="-8115"/>
      <dgm:spPr>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dgm:spPr>
    </dgm:pt>
    <dgm:pt modelId="{C210F58F-2580-4970-85C2-4046B46726A2}" type="pres">
      <dgm:prSet presAssocID="{CB4BA040-5E6E-45BF-97F4-C93F123318BC}" presName="spaceRect" presStyleCnt="0"/>
      <dgm:spPr/>
    </dgm:pt>
    <dgm:pt modelId="{C9EF498C-38CD-49D7-BCEA-A65087F85D17}" type="pres">
      <dgm:prSet presAssocID="{CB4BA040-5E6E-45BF-97F4-C93F123318BC}" presName="textRect" presStyleLbl="revTx" presStyleIdx="2" presStyleCnt="3" custLinFactNeighborX="74025" custLinFactNeighborY="-4436">
        <dgm:presLayoutVars>
          <dgm:chMax val="1"/>
          <dgm:chPref val="1"/>
        </dgm:presLayoutVars>
      </dgm:prSet>
      <dgm:spPr/>
    </dgm:pt>
  </dgm:ptLst>
  <dgm:cxnLst>
    <dgm:cxn modelId="{A60A7C03-B9B3-4248-B99E-7D8FEAFBA362}" srcId="{E22BE59F-A1E9-4F7D-8B6D-1E5AF0AE4423}" destId="{17864E5D-BC8D-466A-8C2D-4CB092827691}" srcOrd="1" destOrd="0" parTransId="{01F1EC71-5E83-46D4-9F68-D6D60019BE01}" sibTransId="{3B8A65CE-187F-4150-82D1-9728A3C36718}"/>
    <dgm:cxn modelId="{8E3F7E1D-0FC1-43DF-B443-B53BF13F638A}" type="presOf" srcId="{7EC85A27-B6C9-468D-BDE6-4920073C565B}" destId="{078CCAD3-6E80-4D46-852A-F431AC1C125F}" srcOrd="0" destOrd="0" presId="urn:microsoft.com/office/officeart/2018/2/layout/IconCircleList"/>
    <dgm:cxn modelId="{68C6CB36-9FE1-439B-BABF-BFDD7846AA5C}" type="presOf" srcId="{E22BE59F-A1E9-4F7D-8B6D-1E5AF0AE4423}" destId="{EF194A4A-79D1-4261-91FF-CA9F7E69C171}" srcOrd="0" destOrd="0" presId="urn:microsoft.com/office/officeart/2018/2/layout/IconCircleList"/>
    <dgm:cxn modelId="{198FCC65-8790-425F-9E99-790565CA00E6}" srcId="{E22BE59F-A1E9-4F7D-8B6D-1E5AF0AE4423}" destId="{CB4BA040-5E6E-45BF-97F4-C93F123318BC}" srcOrd="2" destOrd="0" parTransId="{5B959864-681C-491A-8D22-998807191767}" sibTransId="{7F810C09-C6AE-46B7-93E7-381ED800F88C}"/>
    <dgm:cxn modelId="{27481E6E-459B-4185-BDD7-9777206D0386}" type="presOf" srcId="{3B8A65CE-187F-4150-82D1-9728A3C36718}" destId="{E5D8EC62-5945-4C48-8E0B-6989DD14E0B9}" srcOrd="0" destOrd="0" presId="urn:microsoft.com/office/officeart/2018/2/layout/IconCircleList"/>
    <dgm:cxn modelId="{390F9BA9-2194-4CFD-8AA5-436A9254C436}" type="presOf" srcId="{17864E5D-BC8D-466A-8C2D-4CB092827691}" destId="{3D704512-59BA-4755-944F-15188B608C3C}" srcOrd="0" destOrd="0" presId="urn:microsoft.com/office/officeart/2018/2/layout/IconCircleList"/>
    <dgm:cxn modelId="{E51EC6EE-29DC-4D3B-97FB-9928608E6AEF}" type="presOf" srcId="{74A104F4-D7AC-4DDE-845F-6A0D555CF536}" destId="{8FD66C9D-2D56-4BE4-8D8F-AEC6746BA99D}" srcOrd="0" destOrd="0" presId="urn:microsoft.com/office/officeart/2018/2/layout/IconCircleList"/>
    <dgm:cxn modelId="{4000E7EE-21CA-4A22-A49C-055D564CFC45}" srcId="{E22BE59F-A1E9-4F7D-8B6D-1E5AF0AE4423}" destId="{74A104F4-D7AC-4DDE-845F-6A0D555CF536}" srcOrd="0" destOrd="0" parTransId="{6291C28E-C9E0-48AA-BB12-82E6A22A5A67}" sibTransId="{7EC85A27-B6C9-468D-BDE6-4920073C565B}"/>
    <dgm:cxn modelId="{22FFCCF5-C316-435B-8286-10266C819B55}" type="presOf" srcId="{CB4BA040-5E6E-45BF-97F4-C93F123318BC}" destId="{C9EF498C-38CD-49D7-BCEA-A65087F85D17}" srcOrd="0" destOrd="0" presId="urn:microsoft.com/office/officeart/2018/2/layout/IconCircleList"/>
    <dgm:cxn modelId="{5186F80A-A487-4FB8-834F-20487333BD91}" type="presParOf" srcId="{EF194A4A-79D1-4261-91FF-CA9F7E69C171}" destId="{BA2EF3AC-1C3A-4009-8730-3BA346A6FBB1}" srcOrd="0" destOrd="0" presId="urn:microsoft.com/office/officeart/2018/2/layout/IconCircleList"/>
    <dgm:cxn modelId="{74EC2941-E1AD-4EDB-B44A-C51D3A371DD7}" type="presParOf" srcId="{BA2EF3AC-1C3A-4009-8730-3BA346A6FBB1}" destId="{9D3A658E-A2D2-4C2B-A471-448A0B89E7AA}" srcOrd="0" destOrd="0" presId="urn:microsoft.com/office/officeart/2018/2/layout/IconCircleList"/>
    <dgm:cxn modelId="{FD713538-B05E-4C1E-A478-719740A126B5}" type="presParOf" srcId="{9D3A658E-A2D2-4C2B-A471-448A0B89E7AA}" destId="{250E0157-D6A6-42ED-807C-426BED0CCB0E}" srcOrd="0" destOrd="0" presId="urn:microsoft.com/office/officeart/2018/2/layout/IconCircleList"/>
    <dgm:cxn modelId="{23CA5C13-18B3-4C15-8AD4-5354DC2149A6}" type="presParOf" srcId="{9D3A658E-A2D2-4C2B-A471-448A0B89E7AA}" destId="{9F5CEA55-0A84-440D-9FB7-66A529185D3F}" srcOrd="1" destOrd="0" presId="urn:microsoft.com/office/officeart/2018/2/layout/IconCircleList"/>
    <dgm:cxn modelId="{F8F8918A-3481-4A38-BD81-D250E1DB6277}" type="presParOf" srcId="{9D3A658E-A2D2-4C2B-A471-448A0B89E7AA}" destId="{A2B994D8-ABDA-4BC3-A2C5-6F654207F290}" srcOrd="2" destOrd="0" presId="urn:microsoft.com/office/officeart/2018/2/layout/IconCircleList"/>
    <dgm:cxn modelId="{E9438631-2736-4C0E-8C2F-7E740779BD44}" type="presParOf" srcId="{9D3A658E-A2D2-4C2B-A471-448A0B89E7AA}" destId="{8FD66C9D-2D56-4BE4-8D8F-AEC6746BA99D}" srcOrd="3" destOrd="0" presId="urn:microsoft.com/office/officeart/2018/2/layout/IconCircleList"/>
    <dgm:cxn modelId="{58C15DDC-DC63-4F96-8729-307DA092B51D}" type="presParOf" srcId="{BA2EF3AC-1C3A-4009-8730-3BA346A6FBB1}" destId="{078CCAD3-6E80-4D46-852A-F431AC1C125F}" srcOrd="1" destOrd="0" presId="urn:microsoft.com/office/officeart/2018/2/layout/IconCircleList"/>
    <dgm:cxn modelId="{53BBB0CF-1484-499D-9F23-019997CAF590}" type="presParOf" srcId="{BA2EF3AC-1C3A-4009-8730-3BA346A6FBB1}" destId="{37192074-6091-42B4-9316-9C880AF3A38C}" srcOrd="2" destOrd="0" presId="urn:microsoft.com/office/officeart/2018/2/layout/IconCircleList"/>
    <dgm:cxn modelId="{8EE5EB1A-8061-43D4-B16C-9E47A65EEE3B}" type="presParOf" srcId="{37192074-6091-42B4-9316-9C880AF3A38C}" destId="{9EAF967E-0FB3-4530-BA55-DC6D3B135B4C}" srcOrd="0" destOrd="0" presId="urn:microsoft.com/office/officeart/2018/2/layout/IconCircleList"/>
    <dgm:cxn modelId="{AF9FD5E6-5042-4C3E-B5D9-2A0572A0A9B1}" type="presParOf" srcId="{37192074-6091-42B4-9316-9C880AF3A38C}" destId="{E7CB2FEB-13C9-4ED3-B656-A952C4765612}" srcOrd="1" destOrd="0" presId="urn:microsoft.com/office/officeart/2018/2/layout/IconCircleList"/>
    <dgm:cxn modelId="{23A4DD4D-322A-4065-A42A-FD0FB408B9D0}" type="presParOf" srcId="{37192074-6091-42B4-9316-9C880AF3A38C}" destId="{D4E762F3-0602-480A-A605-8D2A87C1A2D9}" srcOrd="2" destOrd="0" presId="urn:microsoft.com/office/officeart/2018/2/layout/IconCircleList"/>
    <dgm:cxn modelId="{18FF426A-0A3F-4983-BD1C-C034875E52F7}" type="presParOf" srcId="{37192074-6091-42B4-9316-9C880AF3A38C}" destId="{3D704512-59BA-4755-944F-15188B608C3C}" srcOrd="3" destOrd="0" presId="urn:microsoft.com/office/officeart/2018/2/layout/IconCircleList"/>
    <dgm:cxn modelId="{BA8C6CC2-0B26-4233-8FAB-5F5C917E935A}" type="presParOf" srcId="{BA2EF3AC-1C3A-4009-8730-3BA346A6FBB1}" destId="{E5D8EC62-5945-4C48-8E0B-6989DD14E0B9}" srcOrd="3" destOrd="0" presId="urn:microsoft.com/office/officeart/2018/2/layout/IconCircleList"/>
    <dgm:cxn modelId="{7107D2DA-02C5-4459-84EE-4391FD48D747}" type="presParOf" srcId="{BA2EF3AC-1C3A-4009-8730-3BA346A6FBB1}" destId="{7EC2472E-FEA8-4F98-8667-F32ADA7330F0}" srcOrd="4" destOrd="0" presId="urn:microsoft.com/office/officeart/2018/2/layout/IconCircleList"/>
    <dgm:cxn modelId="{064BD6E6-A959-4BCD-9327-EF7D4D60B341}" type="presParOf" srcId="{7EC2472E-FEA8-4F98-8667-F32ADA7330F0}" destId="{E4703214-C095-4178-82F2-20A911BE85C0}" srcOrd="0" destOrd="0" presId="urn:microsoft.com/office/officeart/2018/2/layout/IconCircleList"/>
    <dgm:cxn modelId="{92F11945-871D-4021-A263-948F3DF40EB3}" type="presParOf" srcId="{7EC2472E-FEA8-4F98-8667-F32ADA7330F0}" destId="{7AD3FC40-FFCC-4157-AEEE-A6D09608C469}" srcOrd="1" destOrd="0" presId="urn:microsoft.com/office/officeart/2018/2/layout/IconCircleList"/>
    <dgm:cxn modelId="{4C9D6F1D-530F-45DE-A4C4-8952A5D8070D}" type="presParOf" srcId="{7EC2472E-FEA8-4F98-8667-F32ADA7330F0}" destId="{C210F58F-2580-4970-85C2-4046B46726A2}" srcOrd="2" destOrd="0" presId="urn:microsoft.com/office/officeart/2018/2/layout/IconCircleList"/>
    <dgm:cxn modelId="{788520F3-84AF-4A02-A6B4-A0BDD9E93203}" type="presParOf" srcId="{7EC2472E-FEA8-4F98-8667-F32ADA7330F0}" destId="{C9EF498C-38CD-49D7-BCEA-A65087F85D17}"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22BE59F-A1E9-4F7D-8B6D-1E5AF0AE4423}"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74A104F4-D7AC-4DDE-845F-6A0D555CF536}">
      <dgm:prSet custT="1"/>
      <dgm:spPr/>
      <dgm:t>
        <a:bodyPr/>
        <a:lstStyle/>
        <a:p>
          <a:pPr>
            <a:lnSpc>
              <a:spcPct val="100000"/>
            </a:lnSpc>
          </a:pPr>
          <a:r>
            <a:rPr lang="en-US" sz="2000" b="0" i="0" dirty="0"/>
            <a:t>S&amp;P 500 Index</a:t>
          </a:r>
          <a:endParaRPr lang="en-US" sz="2000" dirty="0">
            <a:latin typeface="Cambria" panose="02040503050406030204" pitchFamily="18" charset="0"/>
            <a:ea typeface="Cambria" panose="02040503050406030204" pitchFamily="18" charset="0"/>
          </a:endParaRPr>
        </a:p>
      </dgm:t>
    </dgm:pt>
    <dgm:pt modelId="{6291C28E-C9E0-48AA-BB12-82E6A22A5A67}" type="parTrans" cxnId="{4000E7EE-21CA-4A22-A49C-055D564CFC45}">
      <dgm:prSet/>
      <dgm:spPr/>
      <dgm:t>
        <a:bodyPr/>
        <a:lstStyle/>
        <a:p>
          <a:endParaRPr lang="en-US"/>
        </a:p>
      </dgm:t>
    </dgm:pt>
    <dgm:pt modelId="{7EC85A27-B6C9-468D-BDE6-4920073C565B}" type="sibTrans" cxnId="{4000E7EE-21CA-4A22-A49C-055D564CFC45}">
      <dgm:prSet/>
      <dgm:spPr/>
      <dgm:t>
        <a:bodyPr/>
        <a:lstStyle/>
        <a:p>
          <a:pPr>
            <a:lnSpc>
              <a:spcPct val="100000"/>
            </a:lnSpc>
          </a:pPr>
          <a:endParaRPr lang="en-US"/>
        </a:p>
      </dgm:t>
    </dgm:pt>
    <dgm:pt modelId="{EF194A4A-79D1-4261-91FF-CA9F7E69C171}" type="pres">
      <dgm:prSet presAssocID="{E22BE59F-A1E9-4F7D-8B6D-1E5AF0AE4423}" presName="root" presStyleCnt="0">
        <dgm:presLayoutVars>
          <dgm:dir/>
          <dgm:resizeHandles val="exact"/>
        </dgm:presLayoutVars>
      </dgm:prSet>
      <dgm:spPr/>
    </dgm:pt>
    <dgm:pt modelId="{BA2EF3AC-1C3A-4009-8730-3BA346A6FBB1}" type="pres">
      <dgm:prSet presAssocID="{E22BE59F-A1E9-4F7D-8B6D-1E5AF0AE4423}" presName="container" presStyleCnt="0">
        <dgm:presLayoutVars>
          <dgm:dir/>
          <dgm:resizeHandles val="exact"/>
        </dgm:presLayoutVars>
      </dgm:prSet>
      <dgm:spPr/>
    </dgm:pt>
    <dgm:pt modelId="{9D3A658E-A2D2-4C2B-A471-448A0B89E7AA}" type="pres">
      <dgm:prSet presAssocID="{74A104F4-D7AC-4DDE-845F-6A0D555CF536}" presName="compNode" presStyleCnt="0"/>
      <dgm:spPr/>
    </dgm:pt>
    <dgm:pt modelId="{250E0157-D6A6-42ED-807C-426BED0CCB0E}" type="pres">
      <dgm:prSet presAssocID="{74A104F4-D7AC-4DDE-845F-6A0D555CF536}" presName="iconBgRect" presStyleLbl="bgShp" presStyleIdx="0" presStyleCnt="1" custScaleX="46239" custScaleY="46238" custLinFactNeighborX="49417" custLinFactNeighborY="-16981"/>
      <dgm:spPr>
        <a:solidFill>
          <a:srgbClr val="FFFF00"/>
        </a:solidFill>
      </dgm:spPr>
    </dgm:pt>
    <dgm:pt modelId="{9F5CEA55-0A84-440D-9FB7-66A529185D3F}" type="pres">
      <dgm:prSet presAssocID="{74A104F4-D7AC-4DDE-845F-6A0D555CF536}" presName="iconRect" presStyleLbl="node1" presStyleIdx="0" presStyleCnt="1" custScaleX="62866" custScaleY="62866" custLinFactNeighborX="85202" custLinFactNeighborY="-29278"/>
      <dgm:spPr>
        <a:blipFill>
          <a:blip xmlns:r="http://schemas.openxmlformats.org/officeDocument/2006/relationships" r:embed="rId1">
            <a:extLst>
              <a:ext uri="{28A0092B-C50C-407E-A947-70E740481C1C}">
                <a14:useLocalDpi xmlns:a14="http://schemas.microsoft.com/office/drawing/2010/main" val="0"/>
              </a:ext>
            </a:extLst>
          </a:blip>
          <a:srcRect/>
          <a:stretch>
            <a:fillRect t="-4000" b="-4000"/>
          </a:stretch>
        </a:blipFill>
        <a:ln>
          <a:noFill/>
        </a:ln>
      </dgm:spPr>
    </dgm:pt>
    <dgm:pt modelId="{A2B994D8-ABDA-4BC3-A2C5-6F654207F290}" type="pres">
      <dgm:prSet presAssocID="{74A104F4-D7AC-4DDE-845F-6A0D555CF536}" presName="spaceRect" presStyleCnt="0"/>
      <dgm:spPr/>
    </dgm:pt>
    <dgm:pt modelId="{8FD66C9D-2D56-4BE4-8D8F-AEC6746BA99D}" type="pres">
      <dgm:prSet presAssocID="{74A104F4-D7AC-4DDE-845F-6A0D555CF536}" presName="textRect" presStyleLbl="revTx" presStyleIdx="0" presStyleCnt="1" custScaleX="47901" custScaleY="29979" custLinFactNeighborX="-20965" custLinFactNeighborY="-18434">
        <dgm:presLayoutVars>
          <dgm:chMax val="1"/>
          <dgm:chPref val="1"/>
        </dgm:presLayoutVars>
      </dgm:prSet>
      <dgm:spPr/>
    </dgm:pt>
  </dgm:ptLst>
  <dgm:cxnLst>
    <dgm:cxn modelId="{68C6CB36-9FE1-439B-BABF-BFDD7846AA5C}" type="presOf" srcId="{E22BE59F-A1E9-4F7D-8B6D-1E5AF0AE4423}" destId="{EF194A4A-79D1-4261-91FF-CA9F7E69C171}" srcOrd="0" destOrd="0" presId="urn:microsoft.com/office/officeart/2018/2/layout/IconCircleList"/>
    <dgm:cxn modelId="{E51EC6EE-29DC-4D3B-97FB-9928608E6AEF}" type="presOf" srcId="{74A104F4-D7AC-4DDE-845F-6A0D555CF536}" destId="{8FD66C9D-2D56-4BE4-8D8F-AEC6746BA99D}" srcOrd="0" destOrd="0" presId="urn:microsoft.com/office/officeart/2018/2/layout/IconCircleList"/>
    <dgm:cxn modelId="{4000E7EE-21CA-4A22-A49C-055D564CFC45}" srcId="{E22BE59F-A1E9-4F7D-8B6D-1E5AF0AE4423}" destId="{74A104F4-D7AC-4DDE-845F-6A0D555CF536}" srcOrd="0" destOrd="0" parTransId="{6291C28E-C9E0-48AA-BB12-82E6A22A5A67}" sibTransId="{7EC85A27-B6C9-468D-BDE6-4920073C565B}"/>
    <dgm:cxn modelId="{5186F80A-A487-4FB8-834F-20487333BD91}" type="presParOf" srcId="{EF194A4A-79D1-4261-91FF-CA9F7E69C171}" destId="{BA2EF3AC-1C3A-4009-8730-3BA346A6FBB1}" srcOrd="0" destOrd="0" presId="urn:microsoft.com/office/officeart/2018/2/layout/IconCircleList"/>
    <dgm:cxn modelId="{74EC2941-E1AD-4EDB-B44A-C51D3A371DD7}" type="presParOf" srcId="{BA2EF3AC-1C3A-4009-8730-3BA346A6FBB1}" destId="{9D3A658E-A2D2-4C2B-A471-448A0B89E7AA}" srcOrd="0" destOrd="0" presId="urn:microsoft.com/office/officeart/2018/2/layout/IconCircleList"/>
    <dgm:cxn modelId="{FD713538-B05E-4C1E-A478-719740A126B5}" type="presParOf" srcId="{9D3A658E-A2D2-4C2B-A471-448A0B89E7AA}" destId="{250E0157-D6A6-42ED-807C-426BED0CCB0E}" srcOrd="0" destOrd="0" presId="urn:microsoft.com/office/officeart/2018/2/layout/IconCircleList"/>
    <dgm:cxn modelId="{23CA5C13-18B3-4C15-8AD4-5354DC2149A6}" type="presParOf" srcId="{9D3A658E-A2D2-4C2B-A471-448A0B89E7AA}" destId="{9F5CEA55-0A84-440D-9FB7-66A529185D3F}" srcOrd="1" destOrd="0" presId="urn:microsoft.com/office/officeart/2018/2/layout/IconCircleList"/>
    <dgm:cxn modelId="{F8F8918A-3481-4A38-BD81-D250E1DB6277}" type="presParOf" srcId="{9D3A658E-A2D2-4C2B-A471-448A0B89E7AA}" destId="{A2B994D8-ABDA-4BC3-A2C5-6F654207F290}" srcOrd="2" destOrd="0" presId="urn:microsoft.com/office/officeart/2018/2/layout/IconCircleList"/>
    <dgm:cxn modelId="{E9438631-2736-4C0E-8C2F-7E740779BD44}" type="presParOf" srcId="{9D3A658E-A2D2-4C2B-A471-448A0B89E7AA}" destId="{8FD66C9D-2D56-4BE4-8D8F-AEC6746BA99D}" srcOrd="3" destOrd="0" presId="urn:microsoft.com/office/officeart/2018/2/layout/IconCircle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0E0157-D6A6-42ED-807C-426BED0CCB0E}">
      <dsp:nvSpPr>
        <dsp:cNvPr id="0" name=""/>
        <dsp:cNvSpPr/>
      </dsp:nvSpPr>
      <dsp:spPr>
        <a:xfrm>
          <a:off x="561883" y="1172370"/>
          <a:ext cx="637500" cy="637500"/>
        </a:xfrm>
        <a:prstGeom prst="ellipse">
          <a:avLst/>
        </a:prstGeom>
        <a:solidFill>
          <a:srgbClr val="002060"/>
        </a:solidFill>
        <a:ln>
          <a:noFill/>
        </a:ln>
        <a:effectLst/>
      </dsp:spPr>
      <dsp:style>
        <a:lnRef idx="0">
          <a:scrgbClr r="0" g="0" b="0"/>
        </a:lnRef>
        <a:fillRef idx="1">
          <a:scrgbClr r="0" g="0" b="0"/>
        </a:fillRef>
        <a:effectRef idx="0">
          <a:scrgbClr r="0" g="0" b="0"/>
        </a:effectRef>
        <a:fontRef idx="minor"/>
      </dsp:style>
    </dsp:sp>
    <dsp:sp modelId="{9F5CEA55-0A84-440D-9FB7-66A529185D3F}">
      <dsp:nvSpPr>
        <dsp:cNvPr id="0" name=""/>
        <dsp:cNvSpPr/>
      </dsp:nvSpPr>
      <dsp:spPr>
        <a:xfrm>
          <a:off x="695758" y="1306245"/>
          <a:ext cx="369750" cy="369750"/>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FD66C9D-2D56-4BE4-8D8F-AEC6746BA99D}">
      <dsp:nvSpPr>
        <dsp:cNvPr id="0" name=""/>
        <dsp:cNvSpPr/>
      </dsp:nvSpPr>
      <dsp:spPr>
        <a:xfrm>
          <a:off x="1470368" y="1332554"/>
          <a:ext cx="1233925" cy="3171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89000">
            <a:lnSpc>
              <a:spcPct val="100000"/>
            </a:lnSpc>
            <a:spcBef>
              <a:spcPct val="0"/>
            </a:spcBef>
            <a:spcAft>
              <a:spcPct val="35000"/>
            </a:spcAft>
            <a:buNone/>
          </a:pPr>
          <a:r>
            <a:rPr lang="en-IN" sz="2000" kern="1200" dirty="0">
              <a:latin typeface="Cambria" panose="02040503050406030204" pitchFamily="18" charset="0"/>
              <a:ea typeface="Cambria" panose="02040503050406030204" pitchFamily="18" charset="0"/>
            </a:rPr>
            <a:t>PYTHON</a:t>
          </a:r>
          <a:endParaRPr lang="en-US" sz="2000" kern="1200" dirty="0">
            <a:latin typeface="Cambria" panose="02040503050406030204" pitchFamily="18" charset="0"/>
            <a:ea typeface="Cambria" panose="02040503050406030204" pitchFamily="18" charset="0"/>
          </a:endParaRPr>
        </a:p>
      </dsp:txBody>
      <dsp:txXfrm>
        <a:off x="1470368" y="1332554"/>
        <a:ext cx="1233925" cy="317131"/>
      </dsp:txXfrm>
    </dsp:sp>
    <dsp:sp modelId="{9EAF967E-0FB3-4530-BA55-DC6D3B135B4C}">
      <dsp:nvSpPr>
        <dsp:cNvPr id="0" name=""/>
        <dsp:cNvSpPr/>
      </dsp:nvSpPr>
      <dsp:spPr>
        <a:xfrm>
          <a:off x="2966124" y="1172370"/>
          <a:ext cx="637500" cy="637500"/>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7CB2FEB-13C9-4ED3-B656-A952C4765612}">
      <dsp:nvSpPr>
        <dsp:cNvPr id="0" name=""/>
        <dsp:cNvSpPr/>
      </dsp:nvSpPr>
      <dsp:spPr>
        <a:xfrm>
          <a:off x="3099999" y="1306245"/>
          <a:ext cx="369750" cy="369750"/>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6000" b="-6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D704512-59BA-4755-944F-15188B608C3C}">
      <dsp:nvSpPr>
        <dsp:cNvPr id="0" name=""/>
        <dsp:cNvSpPr/>
      </dsp:nvSpPr>
      <dsp:spPr>
        <a:xfrm>
          <a:off x="3765740" y="1295914"/>
          <a:ext cx="1687524" cy="3707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89000">
            <a:lnSpc>
              <a:spcPct val="100000"/>
            </a:lnSpc>
            <a:spcBef>
              <a:spcPct val="0"/>
            </a:spcBef>
            <a:spcAft>
              <a:spcPct val="35000"/>
            </a:spcAft>
            <a:buNone/>
          </a:pPr>
          <a:r>
            <a:rPr lang="en-US" sz="2000" kern="1200" dirty="0">
              <a:latin typeface="Cambria" panose="02040503050406030204" pitchFamily="18" charset="0"/>
              <a:ea typeface="Cambria" panose="02040503050406030204" pitchFamily="18" charset="0"/>
            </a:rPr>
            <a:t>TENSORFLOW</a:t>
          </a:r>
        </a:p>
      </dsp:txBody>
      <dsp:txXfrm>
        <a:off x="3765740" y="1295914"/>
        <a:ext cx="1687524" cy="370713"/>
      </dsp:txXfrm>
    </dsp:sp>
    <dsp:sp modelId="{E4703214-C095-4178-82F2-20A911BE85C0}">
      <dsp:nvSpPr>
        <dsp:cNvPr id="0" name=""/>
        <dsp:cNvSpPr/>
      </dsp:nvSpPr>
      <dsp:spPr>
        <a:xfrm>
          <a:off x="1674245" y="2045692"/>
          <a:ext cx="637500" cy="637500"/>
        </a:xfrm>
        <a:prstGeom prst="ellipse">
          <a:avLst/>
        </a:prstGeom>
        <a:solidFill>
          <a:srgbClr val="8E0000"/>
        </a:solidFill>
        <a:ln>
          <a:noFill/>
        </a:ln>
        <a:effectLst/>
      </dsp:spPr>
      <dsp:style>
        <a:lnRef idx="0">
          <a:scrgbClr r="0" g="0" b="0"/>
        </a:lnRef>
        <a:fillRef idx="1">
          <a:scrgbClr r="0" g="0" b="0"/>
        </a:fillRef>
        <a:effectRef idx="0">
          <a:scrgbClr r="0" g="0" b="0"/>
        </a:effectRef>
        <a:fontRef idx="minor"/>
      </dsp:style>
    </dsp:sp>
    <dsp:sp modelId="{7AD3FC40-FFCC-4157-AEEE-A6D09608C469}">
      <dsp:nvSpPr>
        <dsp:cNvPr id="0" name=""/>
        <dsp:cNvSpPr/>
      </dsp:nvSpPr>
      <dsp:spPr>
        <a:xfrm>
          <a:off x="1745416" y="2105713"/>
          <a:ext cx="514012" cy="514008"/>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9EF498C-38CD-49D7-BCEA-A65087F85D17}">
      <dsp:nvSpPr>
        <dsp:cNvPr id="0" name=""/>
        <dsp:cNvSpPr/>
      </dsp:nvSpPr>
      <dsp:spPr>
        <a:xfrm>
          <a:off x="2448349" y="2045692"/>
          <a:ext cx="1502680" cy="637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89000">
            <a:lnSpc>
              <a:spcPct val="100000"/>
            </a:lnSpc>
            <a:spcBef>
              <a:spcPct val="0"/>
            </a:spcBef>
            <a:spcAft>
              <a:spcPct val="35000"/>
            </a:spcAft>
            <a:buNone/>
          </a:pPr>
          <a:r>
            <a:rPr lang="en-US" sz="2000" kern="1200" dirty="0">
              <a:latin typeface="Cambria" panose="02040503050406030204" pitchFamily="18" charset="0"/>
              <a:ea typeface="Cambria" panose="02040503050406030204" pitchFamily="18" charset="0"/>
            </a:rPr>
            <a:t>Keras</a:t>
          </a:r>
        </a:p>
      </dsp:txBody>
      <dsp:txXfrm>
        <a:off x="2448349" y="2045692"/>
        <a:ext cx="1502680" cy="6375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0E0157-D6A6-42ED-807C-426BED0CCB0E}">
      <dsp:nvSpPr>
        <dsp:cNvPr id="0" name=""/>
        <dsp:cNvSpPr/>
      </dsp:nvSpPr>
      <dsp:spPr>
        <a:xfrm>
          <a:off x="1628256" y="1319120"/>
          <a:ext cx="718146" cy="718131"/>
        </a:xfrm>
        <a:prstGeom prst="ellipse">
          <a:avLst/>
        </a:prstGeom>
        <a:solidFill>
          <a:srgbClr val="FFFF00"/>
        </a:solidFill>
        <a:ln>
          <a:noFill/>
        </a:ln>
        <a:effectLst/>
      </dsp:spPr>
      <dsp:style>
        <a:lnRef idx="0">
          <a:scrgbClr r="0" g="0" b="0"/>
        </a:lnRef>
        <a:fillRef idx="1">
          <a:scrgbClr r="0" g="0" b="0"/>
        </a:fillRef>
        <a:effectRef idx="0">
          <a:scrgbClr r="0" g="0" b="0"/>
        </a:effectRef>
        <a:fontRef idx="minor"/>
      </dsp:style>
    </dsp:sp>
    <dsp:sp modelId="{9F5CEA55-0A84-440D-9FB7-66A529185D3F}">
      <dsp:nvSpPr>
        <dsp:cNvPr id="0" name=""/>
        <dsp:cNvSpPr/>
      </dsp:nvSpPr>
      <dsp:spPr>
        <a:xfrm>
          <a:off x="1704180" y="1395031"/>
          <a:ext cx="566302" cy="566302"/>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000" b="-4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FD66C9D-2D56-4BE4-8D8F-AEC6746BA99D}">
      <dsp:nvSpPr>
        <dsp:cNvPr id="0" name=""/>
        <dsp:cNvSpPr/>
      </dsp:nvSpPr>
      <dsp:spPr>
        <a:xfrm>
          <a:off x="2515335" y="1422814"/>
          <a:ext cx="1753618" cy="4656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889000">
            <a:lnSpc>
              <a:spcPct val="100000"/>
            </a:lnSpc>
            <a:spcBef>
              <a:spcPct val="0"/>
            </a:spcBef>
            <a:spcAft>
              <a:spcPct val="35000"/>
            </a:spcAft>
            <a:buNone/>
          </a:pPr>
          <a:r>
            <a:rPr lang="en-US" sz="2000" b="0" i="0" kern="1200" dirty="0"/>
            <a:t>S&amp;P 500 Index</a:t>
          </a:r>
          <a:endParaRPr lang="en-US" sz="2000" kern="1200" dirty="0">
            <a:latin typeface="Cambria" panose="02040503050406030204" pitchFamily="18" charset="0"/>
            <a:ea typeface="Cambria" panose="02040503050406030204" pitchFamily="18" charset="0"/>
          </a:endParaRPr>
        </a:p>
      </dsp:txBody>
      <dsp:txXfrm>
        <a:off x="2515335" y="1422814"/>
        <a:ext cx="1753618" cy="465609"/>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04-Feb-20</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jpeg>
</file>

<file path=ppt/media/image20.png>
</file>

<file path=ppt/media/image21.svg>
</file>

<file path=ppt/media/image22.png>
</file>

<file path=ppt/media/image23.png>
</file>

<file path=ppt/media/image24.sv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04-Feb-20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5</a:t>
            </a:fld>
            <a:endParaRPr lang="en-US" dirty="0"/>
          </a:p>
        </p:txBody>
      </p:sp>
    </p:spTree>
    <p:extLst>
      <p:ext uri="{BB962C8B-B14F-4D97-AF65-F5344CB8AC3E}">
        <p14:creationId xmlns:p14="http://schemas.microsoft.com/office/powerpoint/2010/main" val="1360010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2968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5847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07941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9186623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55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a:t>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Layout" Target="../diagrams/layout1.xml"/><Relationship Id="rId7" Type="http://schemas.openxmlformats.org/officeDocument/2006/relationships/image" Target="../media/image18.jpg"/><Relationship Id="rId12" Type="http://schemas.microsoft.com/office/2007/relationships/diagramDrawing" Target="../diagrams/drawing2.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11" Type="http://schemas.openxmlformats.org/officeDocument/2006/relationships/diagramColors" Target="../diagrams/colors2.xml"/><Relationship Id="rId5" Type="http://schemas.openxmlformats.org/officeDocument/2006/relationships/diagramColors" Target="../diagrams/colors1.xml"/><Relationship Id="rId10" Type="http://schemas.openxmlformats.org/officeDocument/2006/relationships/diagramQuickStyle" Target="../diagrams/quickStyle2.xml"/><Relationship Id="rId4" Type="http://schemas.openxmlformats.org/officeDocument/2006/relationships/diagramQuickStyle" Target="../diagrams/quickStyle1.xml"/><Relationship Id="rId9"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4.sv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7.svg"/><Relationship Id="rId5" Type="http://schemas.openxmlformats.org/officeDocument/2006/relationships/image" Target="../media/image6.pn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sharpenSoften amount="-100000"/>
                    </a14:imgEffect>
                  </a14:imgLayer>
                </a14:imgProps>
              </a:ext>
            </a:extLst>
          </a:blip>
          <a:stretch>
            <a:fillRect/>
          </a:stretch>
        </p:blipFill>
        <p:spPr>
          <a:xfrm>
            <a:off x="9525" y="0"/>
            <a:ext cx="12172950" cy="6858000"/>
          </a:xfrm>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gs>
              <a:gs pos="100000">
                <a:srgbClr val="E99757">
                  <a:lumMod val="97000"/>
                  <a:lumOff val="3000"/>
                  <a:alpha val="54000"/>
                </a:srgbClr>
              </a:gs>
              <a:gs pos="50000">
                <a:srgbClr val="A53F52">
                  <a:alpha val="42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471255" y="2771047"/>
            <a:ext cx="11249490" cy="830649"/>
          </a:xfrm>
        </p:spPr>
        <p:txBody>
          <a:bodyPr>
            <a:normAutofit/>
          </a:bodyPr>
          <a:lstStyle/>
          <a:p>
            <a:r>
              <a:rPr lang="en-US" sz="4000" dirty="0"/>
              <a:t>Reinforced trading using ai</a:t>
            </a:r>
            <a:endParaRPr lang="en-US" dirty="0">
              <a:solidFill>
                <a:schemeClr val="bg1"/>
              </a:solidFill>
            </a:endParaRPr>
          </a:p>
        </p:txBody>
      </p:sp>
      <p:sp>
        <p:nvSpPr>
          <p:cNvPr id="3" name="Text Placeholder 2">
            <a:extLst>
              <a:ext uri="{FF2B5EF4-FFF2-40B4-BE49-F238E27FC236}">
                <a16:creationId xmlns:a16="http://schemas.microsoft.com/office/drawing/2014/main" id="{B3767A9A-D04A-4021-9EB9-0304435F34A5}"/>
              </a:ext>
            </a:extLst>
          </p:cNvPr>
          <p:cNvSpPr>
            <a:spLocks noGrp="1"/>
          </p:cNvSpPr>
          <p:nvPr>
            <p:ph type="body" idx="1"/>
          </p:nvPr>
        </p:nvSpPr>
        <p:spPr>
          <a:xfrm>
            <a:off x="3470275" y="4022599"/>
            <a:ext cx="5251450" cy="365125"/>
          </a:xfrm>
        </p:spPr>
        <p:txBody>
          <a:bodyPr>
            <a:normAutofit fontScale="85000" lnSpcReduction="20000"/>
          </a:bodyPr>
          <a:lstStyle/>
          <a:p>
            <a:r>
              <a:rPr lang="en-US" dirty="0"/>
              <a:t>REVIEW - I</a:t>
            </a:r>
          </a:p>
        </p:txBody>
      </p:sp>
      <p:cxnSp>
        <p:nvCxnSpPr>
          <p:cNvPr id="8" name="Straight Connector 7">
            <a:extLst>
              <a:ext uri="{FF2B5EF4-FFF2-40B4-BE49-F238E27FC236}">
                <a16:creationId xmlns:a16="http://schemas.microsoft.com/office/drawing/2014/main" id="{6F168E65-FC70-4C78-9D29-7E6C4C71BDC3}"/>
              </a:ext>
            </a:extLst>
          </p:cNvPr>
          <p:cNvCxnSpPr>
            <a:cxnSpLocks/>
          </p:cNvCxnSpPr>
          <p:nvPr/>
        </p:nvCxnSpPr>
        <p:spPr>
          <a:xfrm>
            <a:off x="4405358" y="3765013"/>
            <a:ext cx="3381283" cy="0"/>
          </a:xfrm>
          <a:prstGeom prst="line">
            <a:avLst/>
          </a:prstGeom>
          <a:ln w="19050">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a:ln>
          <a:effectLst>
            <a:glow rad="63500">
              <a:schemeClr val="tx1">
                <a:lumMod val="50000"/>
                <a:lumOff val="50000"/>
                <a:alpha val="40000"/>
              </a:schemeClr>
            </a:glow>
          </a:effectLst>
          <a:scene3d>
            <a:camera prst="orthographicFront"/>
            <a:lightRig rig="threePt" dir="t"/>
          </a:scene3d>
          <a:sp3d prstMaterial="dkEdge"/>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1102045433"/>
      </p:ext>
    </p:extLst>
  </p:cSld>
  <p:clrMapOvr>
    <a:masterClrMapping/>
  </p:clrMapOvr>
  <mc:AlternateContent xmlns:mc="http://schemas.openxmlformats.org/markup-compatibility/2006" xmlns:p14="http://schemas.microsoft.com/office/powerpoint/2010/main">
    <mc:Choice Requires="p14">
      <p:transition spd="slow" p14:dur="2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5F84A83-FC6F-4AA3-BF98-DA4046E510C4}"/>
              </a:ext>
            </a:extLst>
          </p:cNvPr>
          <p:cNvSpPr>
            <a:spLocks noGrp="1"/>
          </p:cNvSpPr>
          <p:nvPr>
            <p:ph type="sldNum" sz="quarter" idx="12"/>
          </p:nvPr>
        </p:nvSpPr>
        <p:spPr/>
        <p:txBody>
          <a:bodyPr/>
          <a:lstStyle/>
          <a:p>
            <a:fld id="{8C2E478F-E849-4A8C-AF1F-CBCC78A7CBFA}" type="slidenum">
              <a:rPr lang="en-US" smtClean="0"/>
              <a:t>10</a:t>
            </a:fld>
            <a:endParaRPr lang="en-US" dirty="0"/>
          </a:p>
        </p:txBody>
      </p:sp>
      <p:graphicFrame>
        <p:nvGraphicFramePr>
          <p:cNvPr id="5" name="Table 4">
            <a:extLst>
              <a:ext uri="{FF2B5EF4-FFF2-40B4-BE49-F238E27FC236}">
                <a16:creationId xmlns:a16="http://schemas.microsoft.com/office/drawing/2014/main" id="{D189DC9A-4534-40EF-BC04-1B772CCD4C23}"/>
              </a:ext>
            </a:extLst>
          </p:cNvPr>
          <p:cNvGraphicFramePr>
            <a:graphicFrameLocks noGrp="1"/>
          </p:cNvGraphicFramePr>
          <p:nvPr>
            <p:extLst>
              <p:ext uri="{D42A27DB-BD31-4B8C-83A1-F6EECF244321}">
                <p14:modId xmlns:p14="http://schemas.microsoft.com/office/powerpoint/2010/main" val="2149708836"/>
              </p:ext>
            </p:extLst>
          </p:nvPr>
        </p:nvGraphicFramePr>
        <p:xfrm>
          <a:off x="329938" y="103866"/>
          <a:ext cx="11663279" cy="6282221"/>
        </p:xfrm>
        <a:graphic>
          <a:graphicData uri="http://schemas.openxmlformats.org/drawingml/2006/table">
            <a:tbl>
              <a:tblPr firstRow="1" firstCol="1" bandRow="1">
                <a:tableStyleId>{5C22544A-7EE6-4342-B048-85BDC9FD1C3A}</a:tableStyleId>
              </a:tblPr>
              <a:tblGrid>
                <a:gridCol w="1431314">
                  <a:extLst>
                    <a:ext uri="{9D8B030D-6E8A-4147-A177-3AD203B41FA5}">
                      <a16:colId xmlns:a16="http://schemas.microsoft.com/office/drawing/2014/main" val="3356399671"/>
                    </a:ext>
                  </a:extLst>
                </a:gridCol>
                <a:gridCol w="1679135">
                  <a:extLst>
                    <a:ext uri="{9D8B030D-6E8A-4147-A177-3AD203B41FA5}">
                      <a16:colId xmlns:a16="http://schemas.microsoft.com/office/drawing/2014/main" val="679066449"/>
                    </a:ext>
                  </a:extLst>
                </a:gridCol>
                <a:gridCol w="1679135">
                  <a:extLst>
                    <a:ext uri="{9D8B030D-6E8A-4147-A177-3AD203B41FA5}">
                      <a16:colId xmlns:a16="http://schemas.microsoft.com/office/drawing/2014/main" val="1947467786"/>
                    </a:ext>
                  </a:extLst>
                </a:gridCol>
                <a:gridCol w="1837499">
                  <a:extLst>
                    <a:ext uri="{9D8B030D-6E8A-4147-A177-3AD203B41FA5}">
                      <a16:colId xmlns:a16="http://schemas.microsoft.com/office/drawing/2014/main" val="2998371063"/>
                    </a:ext>
                  </a:extLst>
                </a:gridCol>
                <a:gridCol w="1363619">
                  <a:extLst>
                    <a:ext uri="{9D8B030D-6E8A-4147-A177-3AD203B41FA5}">
                      <a16:colId xmlns:a16="http://schemas.microsoft.com/office/drawing/2014/main" val="3615391841"/>
                    </a:ext>
                  </a:extLst>
                </a:gridCol>
                <a:gridCol w="1624736">
                  <a:extLst>
                    <a:ext uri="{9D8B030D-6E8A-4147-A177-3AD203B41FA5}">
                      <a16:colId xmlns:a16="http://schemas.microsoft.com/office/drawing/2014/main" val="2060023791"/>
                    </a:ext>
                  </a:extLst>
                </a:gridCol>
                <a:gridCol w="2047841">
                  <a:extLst>
                    <a:ext uri="{9D8B030D-6E8A-4147-A177-3AD203B41FA5}">
                      <a16:colId xmlns:a16="http://schemas.microsoft.com/office/drawing/2014/main" val="2478866702"/>
                    </a:ext>
                  </a:extLst>
                </a:gridCol>
              </a:tblGrid>
              <a:tr h="451913">
                <a:tc>
                  <a:txBody>
                    <a:bodyPr/>
                    <a:lstStyle/>
                    <a:p>
                      <a:pPr marL="0" marR="0" algn="ctr">
                        <a:lnSpc>
                          <a:spcPct val="115000"/>
                        </a:lnSpc>
                        <a:spcBef>
                          <a:spcPts val="0"/>
                        </a:spcBef>
                        <a:spcAft>
                          <a:spcPts val="0"/>
                        </a:spcAft>
                      </a:pPr>
                      <a:r>
                        <a:rPr lang="en-IN" sz="1050">
                          <a:effectLst/>
                        </a:rPr>
                        <a:t>Authors and Year (Reference)</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Title (Study)</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Concept / Theoretical model/ Framework</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Methodology used/ Implementation</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Dataset details/ Analysis</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Relevant Finding</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dirty="0">
                          <a:effectLst/>
                        </a:rPr>
                        <a:t>Limitations/ Future Research/ Gaps identified</a:t>
                      </a:r>
                      <a:endParaRPr lang="en-US" sz="1050" dirty="0">
                        <a:effectLst/>
                      </a:endParaRPr>
                    </a:p>
                    <a:p>
                      <a:pPr marL="0" marR="0" algn="ctr">
                        <a:lnSpc>
                          <a:spcPct val="115000"/>
                        </a:lnSpc>
                        <a:spcBef>
                          <a:spcPts val="0"/>
                        </a:spcBef>
                        <a:spcAft>
                          <a:spcPts val="0"/>
                        </a:spcAft>
                      </a:pPr>
                      <a:r>
                        <a:rPr lang="en-IN" sz="1050" dirty="0">
                          <a:effectLst/>
                        </a:rPr>
                        <a:t> </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extLst>
                  <a:ext uri="{0D108BD9-81ED-4DB2-BD59-A6C34878D82A}">
                    <a16:rowId xmlns:a16="http://schemas.microsoft.com/office/drawing/2014/main" val="1162305017"/>
                  </a:ext>
                </a:extLst>
              </a:tr>
              <a:tr h="1000234">
                <a:tc>
                  <a:txBody>
                    <a:bodyPr/>
                    <a:lstStyle/>
                    <a:p>
                      <a:pPr marL="0" marR="0" algn="ctr">
                        <a:lnSpc>
                          <a:spcPct val="115000"/>
                        </a:lnSpc>
                        <a:spcBef>
                          <a:spcPts val="0"/>
                        </a:spcBef>
                        <a:spcAft>
                          <a:spcPts val="0"/>
                        </a:spcAft>
                      </a:pPr>
                      <a:r>
                        <a:rPr lang="en-IN" sz="1050" dirty="0">
                          <a:effectLst/>
                        </a:rPr>
                        <a:t>Aleksandar </a:t>
                      </a:r>
                      <a:r>
                        <a:rPr lang="en-IN" sz="1050" dirty="0" err="1">
                          <a:effectLst/>
                        </a:rPr>
                        <a:t>Rakićević</a:t>
                      </a:r>
                      <a:endParaRPr lang="en-US" sz="1050" dirty="0">
                        <a:effectLst/>
                      </a:endParaRPr>
                    </a:p>
                    <a:p>
                      <a:pPr marL="0" marR="0" algn="ctr">
                        <a:lnSpc>
                          <a:spcPct val="115000"/>
                        </a:lnSpc>
                        <a:spcBef>
                          <a:spcPts val="0"/>
                        </a:spcBef>
                        <a:spcAft>
                          <a:spcPts val="0"/>
                        </a:spcAft>
                      </a:pPr>
                      <a:r>
                        <a:rPr lang="en-IN" sz="1050" dirty="0">
                          <a:effectLst/>
                        </a:rPr>
                        <a:t>Vlado </a:t>
                      </a:r>
                      <a:r>
                        <a:rPr lang="en-IN" sz="1050" dirty="0" err="1">
                          <a:effectLst/>
                        </a:rPr>
                        <a:t>Simeunović</a:t>
                      </a:r>
                      <a:endParaRPr lang="en-US" sz="1050" dirty="0">
                        <a:effectLst/>
                      </a:endParaRPr>
                    </a:p>
                    <a:p>
                      <a:pPr marL="0" marR="0" algn="ctr">
                        <a:lnSpc>
                          <a:spcPct val="115000"/>
                        </a:lnSpc>
                        <a:spcBef>
                          <a:spcPts val="0"/>
                        </a:spcBef>
                        <a:spcAft>
                          <a:spcPts val="0"/>
                        </a:spcAft>
                      </a:pPr>
                      <a:r>
                        <a:rPr lang="en-IN" sz="1050" dirty="0" err="1">
                          <a:effectLst/>
                        </a:rPr>
                        <a:t>Bratislav</a:t>
                      </a:r>
                      <a:r>
                        <a:rPr lang="en-IN" sz="1050" dirty="0">
                          <a:effectLst/>
                        </a:rPr>
                        <a:t> </a:t>
                      </a:r>
                      <a:r>
                        <a:rPr lang="en-IN" sz="1050" dirty="0" err="1">
                          <a:effectLst/>
                        </a:rPr>
                        <a:t>Petrović</a:t>
                      </a:r>
                      <a:endParaRPr lang="en-US" sz="1050" dirty="0">
                        <a:effectLst/>
                      </a:endParaRPr>
                    </a:p>
                    <a:p>
                      <a:pPr marL="0" marR="0" algn="ctr">
                        <a:lnSpc>
                          <a:spcPct val="115000"/>
                        </a:lnSpc>
                        <a:spcBef>
                          <a:spcPts val="0"/>
                        </a:spcBef>
                        <a:spcAft>
                          <a:spcPts val="0"/>
                        </a:spcAft>
                      </a:pPr>
                      <a:r>
                        <a:rPr lang="en-IN" sz="1050" dirty="0" err="1">
                          <a:effectLst/>
                        </a:rPr>
                        <a:t>Sanja</a:t>
                      </a:r>
                      <a:r>
                        <a:rPr lang="en-IN" sz="1050" dirty="0">
                          <a:effectLst/>
                        </a:rPr>
                        <a:t> </a:t>
                      </a:r>
                      <a:r>
                        <a:rPr lang="en-IN" sz="1050" dirty="0" err="1">
                          <a:effectLst/>
                        </a:rPr>
                        <a:t>Milić</a:t>
                      </a:r>
                      <a:r>
                        <a:rPr lang="en-IN" sz="1050" dirty="0">
                          <a:effectLst/>
                        </a:rPr>
                        <a:t>: 2018</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solidFill>
                      <a:schemeClr val="accent5">
                        <a:lumMod val="90000"/>
                        <a:lumOff val="10000"/>
                      </a:schemeClr>
                    </a:solidFill>
                  </a:tcPr>
                </a:tc>
                <a:tc>
                  <a:txBody>
                    <a:bodyPr/>
                    <a:lstStyle/>
                    <a:p>
                      <a:pPr marL="0" marR="0" algn="ctr">
                        <a:lnSpc>
                          <a:spcPct val="115000"/>
                        </a:lnSpc>
                        <a:spcBef>
                          <a:spcPts val="0"/>
                        </a:spcBef>
                        <a:spcAft>
                          <a:spcPts val="0"/>
                        </a:spcAft>
                      </a:pPr>
                      <a:r>
                        <a:rPr lang="en-IN" sz="1050" dirty="0">
                          <a:effectLst/>
                        </a:rPr>
                        <a:t>An Automated System for Stock Market Trading Based on Logical Clustering</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dirty="0">
                          <a:effectLst/>
                        </a:rPr>
                        <a:t>Interpolative Boolean Algebra</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Clustering</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Belgrade Stock Exchange data</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US" sz="1050">
                          <a:effectLst/>
                        </a:rPr>
                        <a:t>Interpolative Boolean algebra, used as a basic logical framework, enables to model complex logical relations and expressions in a consistent manner.</a:t>
                      </a:r>
                      <a:r>
                        <a:rPr lang="en-IN" sz="1050">
                          <a:effectLst/>
                        </a:rPr>
                        <a:t> </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dirty="0">
                          <a:effectLst/>
                        </a:rPr>
                        <a:t> Incorporating transaction costs and then testing the proposed method in Daily trading with short selling allowed. </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extLst>
                  <a:ext uri="{0D108BD9-81ED-4DB2-BD59-A6C34878D82A}">
                    <a16:rowId xmlns:a16="http://schemas.microsoft.com/office/drawing/2014/main" val="656428628"/>
                  </a:ext>
                </a:extLst>
              </a:tr>
              <a:tr h="909238">
                <a:tc>
                  <a:txBody>
                    <a:bodyPr/>
                    <a:lstStyle/>
                    <a:p>
                      <a:pPr marL="0" marR="0" algn="ctr">
                        <a:lnSpc>
                          <a:spcPct val="115000"/>
                        </a:lnSpc>
                        <a:spcBef>
                          <a:spcPts val="0"/>
                        </a:spcBef>
                        <a:spcAft>
                          <a:spcPts val="0"/>
                        </a:spcAft>
                      </a:pPr>
                      <a:r>
                        <a:rPr lang="en-IN" sz="1050" dirty="0">
                          <a:effectLst/>
                        </a:rPr>
                        <a:t> </a:t>
                      </a:r>
                      <a:endParaRPr lang="en-US" sz="1050" dirty="0">
                        <a:effectLst/>
                      </a:endParaRPr>
                    </a:p>
                    <a:p>
                      <a:pPr marL="0" marR="0" algn="ctr">
                        <a:lnSpc>
                          <a:spcPct val="115000"/>
                        </a:lnSpc>
                        <a:spcBef>
                          <a:spcPts val="0"/>
                        </a:spcBef>
                        <a:spcAft>
                          <a:spcPts val="0"/>
                        </a:spcAft>
                      </a:pPr>
                      <a:r>
                        <a:rPr lang="en-IN" sz="1050" dirty="0">
                          <a:effectLst/>
                        </a:rPr>
                        <a:t>Shin, Hong-Gi</a:t>
                      </a:r>
                      <a:endParaRPr lang="en-US" sz="1050" dirty="0">
                        <a:effectLst/>
                      </a:endParaRPr>
                    </a:p>
                    <a:p>
                      <a:pPr marL="0" marR="0" algn="ctr">
                        <a:lnSpc>
                          <a:spcPct val="115000"/>
                        </a:lnSpc>
                        <a:spcBef>
                          <a:spcPts val="0"/>
                        </a:spcBef>
                        <a:spcAft>
                          <a:spcPts val="0"/>
                        </a:spcAft>
                      </a:pPr>
                      <a:r>
                        <a:rPr lang="en-IN" sz="1050" dirty="0">
                          <a:effectLst/>
                        </a:rPr>
                        <a:t>Ra, </a:t>
                      </a:r>
                      <a:r>
                        <a:rPr lang="en-IN" sz="1050" dirty="0" err="1">
                          <a:effectLst/>
                        </a:rPr>
                        <a:t>Ilkyeun</a:t>
                      </a:r>
                      <a:endParaRPr lang="en-US" sz="1050" dirty="0">
                        <a:effectLst/>
                      </a:endParaRPr>
                    </a:p>
                    <a:p>
                      <a:pPr marL="0" marR="0" algn="ctr">
                        <a:lnSpc>
                          <a:spcPct val="115000"/>
                        </a:lnSpc>
                        <a:spcBef>
                          <a:spcPts val="0"/>
                        </a:spcBef>
                        <a:spcAft>
                          <a:spcPts val="0"/>
                        </a:spcAft>
                      </a:pPr>
                      <a:r>
                        <a:rPr lang="en-IN" sz="1050" dirty="0">
                          <a:effectLst/>
                        </a:rPr>
                        <a:t>Choi, Yong-</a:t>
                      </a:r>
                      <a:r>
                        <a:rPr lang="en-IN" sz="1050" dirty="0" err="1">
                          <a:effectLst/>
                        </a:rPr>
                        <a:t>Hoon</a:t>
                      </a:r>
                      <a:r>
                        <a:rPr lang="en-IN" sz="1050" dirty="0">
                          <a:effectLst/>
                        </a:rPr>
                        <a:t>: 2019</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solidFill>
                      <a:schemeClr val="accent5">
                        <a:lumMod val="90000"/>
                        <a:lumOff val="10000"/>
                      </a:schemeClr>
                    </a:solidFill>
                  </a:tcPr>
                </a:tc>
                <a:tc>
                  <a:txBody>
                    <a:bodyPr/>
                    <a:lstStyle/>
                    <a:p>
                      <a:pPr marL="0" marR="0" algn="ctr">
                        <a:lnSpc>
                          <a:spcPct val="115000"/>
                        </a:lnSpc>
                        <a:spcBef>
                          <a:spcPts val="0"/>
                        </a:spcBef>
                        <a:spcAft>
                          <a:spcPts val="0"/>
                        </a:spcAft>
                      </a:pPr>
                      <a:r>
                        <a:rPr lang="en-IN" sz="1050" dirty="0">
                          <a:effectLst/>
                        </a:rPr>
                        <a:t>A Deep Multimodal Reinforcement Learning System Combined with CNN and LSTM for Stock Trading</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dirty="0">
                          <a:effectLst/>
                        </a:rPr>
                        <a:t>CNN-FG structure </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dirty="0">
                          <a:effectLst/>
                        </a:rPr>
                        <a:t>CNN, LSTM</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Korea KOSPI</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dirty="0">
                          <a:effectLst/>
                        </a:rPr>
                        <a:t>Using few indicators like MA, DMI, and SSO showed positive Sharpe ratios for all the test experiments. </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dirty="0">
                          <a:effectLst/>
                        </a:rPr>
                        <a:t>More indicators can be further used to enhance performance. </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extLst>
                  <a:ext uri="{0D108BD9-81ED-4DB2-BD59-A6C34878D82A}">
                    <a16:rowId xmlns:a16="http://schemas.microsoft.com/office/drawing/2014/main" val="1983386681"/>
                  </a:ext>
                </a:extLst>
              </a:tr>
              <a:tr h="1183634">
                <a:tc>
                  <a:txBody>
                    <a:bodyPr/>
                    <a:lstStyle/>
                    <a:p>
                      <a:pPr marL="0" marR="0" algn="ctr">
                        <a:lnSpc>
                          <a:spcPct val="115000"/>
                        </a:lnSpc>
                        <a:spcBef>
                          <a:spcPts val="0"/>
                        </a:spcBef>
                        <a:spcAft>
                          <a:spcPts val="0"/>
                        </a:spcAft>
                      </a:pPr>
                      <a:r>
                        <a:rPr lang="en-IN" sz="1050" dirty="0">
                          <a:effectLst/>
                        </a:rPr>
                        <a:t>Jae Won Lee: 2002</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solidFill>
                      <a:schemeClr val="accent5">
                        <a:lumMod val="90000"/>
                        <a:lumOff val="10000"/>
                      </a:schemeClr>
                    </a:solidFill>
                  </a:tcPr>
                </a:tc>
                <a:tc>
                  <a:txBody>
                    <a:bodyPr/>
                    <a:lstStyle/>
                    <a:p>
                      <a:pPr marL="0" marR="0" algn="ctr">
                        <a:lnSpc>
                          <a:spcPct val="115000"/>
                        </a:lnSpc>
                        <a:spcBef>
                          <a:spcPts val="0"/>
                        </a:spcBef>
                        <a:spcAft>
                          <a:spcPts val="0"/>
                        </a:spcAft>
                      </a:pPr>
                      <a:r>
                        <a:rPr lang="en-IN" sz="1050" dirty="0">
                          <a:effectLst/>
                        </a:rPr>
                        <a:t>Stock price prediction using reinforcement learning</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Temporal Difference (TD) algorithm</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MDP</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Korean Stock Market</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dirty="0">
                          <a:effectLst/>
                        </a:rPr>
                        <a:t>The experimental result shows that the</a:t>
                      </a:r>
                      <a:endParaRPr lang="en-US" sz="1050" dirty="0">
                        <a:effectLst/>
                      </a:endParaRPr>
                    </a:p>
                    <a:p>
                      <a:pPr marL="0" marR="0" algn="ctr">
                        <a:lnSpc>
                          <a:spcPct val="115000"/>
                        </a:lnSpc>
                        <a:spcBef>
                          <a:spcPts val="0"/>
                        </a:spcBef>
                        <a:spcAft>
                          <a:spcPts val="0"/>
                        </a:spcAft>
                      </a:pPr>
                      <a:r>
                        <a:rPr lang="en-IN" sz="1050" dirty="0">
                          <a:effectLst/>
                        </a:rPr>
                        <a:t>proposed method might be utilized as a more useful</a:t>
                      </a:r>
                      <a:endParaRPr lang="en-US" sz="1050" dirty="0">
                        <a:effectLst/>
                      </a:endParaRPr>
                    </a:p>
                    <a:p>
                      <a:pPr marL="0" marR="0" algn="ctr">
                        <a:lnSpc>
                          <a:spcPct val="115000"/>
                        </a:lnSpc>
                        <a:spcBef>
                          <a:spcPts val="0"/>
                        </a:spcBef>
                        <a:spcAft>
                          <a:spcPts val="0"/>
                        </a:spcAft>
                      </a:pPr>
                      <a:r>
                        <a:rPr lang="en-IN" sz="1050" dirty="0">
                          <a:effectLst/>
                        </a:rPr>
                        <a:t>indicator for stock trading.</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Reward definition can be improved by applying TD(λ) RL algorithm.</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extLst>
                  <a:ext uri="{0D108BD9-81ED-4DB2-BD59-A6C34878D82A}">
                    <a16:rowId xmlns:a16="http://schemas.microsoft.com/office/drawing/2014/main" val="375317738"/>
                  </a:ext>
                </a:extLst>
              </a:tr>
              <a:tr h="1823890">
                <a:tc>
                  <a:txBody>
                    <a:bodyPr/>
                    <a:lstStyle/>
                    <a:p>
                      <a:pPr marL="0" marR="0" algn="ctr">
                        <a:lnSpc>
                          <a:spcPct val="115000"/>
                        </a:lnSpc>
                        <a:spcBef>
                          <a:spcPts val="0"/>
                        </a:spcBef>
                        <a:spcAft>
                          <a:spcPts val="0"/>
                        </a:spcAft>
                      </a:pPr>
                      <a:r>
                        <a:rPr lang="en-IN" sz="1050" u="none" strike="noStrike" dirty="0">
                          <a:solidFill>
                            <a:schemeClr val="bg1"/>
                          </a:solidFill>
                          <a:effectLst/>
                        </a:rPr>
                        <a:t>C. Gold</a:t>
                      </a:r>
                      <a:r>
                        <a:rPr lang="en-IN" sz="1050" dirty="0">
                          <a:effectLst/>
                        </a:rPr>
                        <a:t>: 2003</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solidFill>
                      <a:schemeClr val="accent5">
                        <a:lumMod val="90000"/>
                        <a:lumOff val="10000"/>
                      </a:schemeClr>
                    </a:solidFill>
                  </a:tcPr>
                </a:tc>
                <a:tc>
                  <a:txBody>
                    <a:bodyPr/>
                    <a:lstStyle/>
                    <a:p>
                      <a:pPr marL="0" marR="0" algn="ctr">
                        <a:lnSpc>
                          <a:spcPct val="115000"/>
                        </a:lnSpc>
                        <a:spcBef>
                          <a:spcPts val="0"/>
                        </a:spcBef>
                        <a:spcAft>
                          <a:spcPts val="0"/>
                        </a:spcAft>
                      </a:pPr>
                      <a:r>
                        <a:rPr lang="en-IN" sz="1050" dirty="0">
                          <a:effectLst/>
                        </a:rPr>
                        <a:t>FX trading via recurrent reinforcement learning</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dirty="0">
                          <a:effectLst/>
                        </a:rPr>
                        <a:t>Simple price model</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RRL</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Worldwide currencies</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Performance is substantially decreased</a:t>
                      </a:r>
                      <a:endParaRPr lang="en-US" sz="1050">
                        <a:effectLst/>
                      </a:endParaRPr>
                    </a:p>
                    <a:p>
                      <a:pPr marL="0" marR="0" algn="ctr">
                        <a:lnSpc>
                          <a:spcPct val="115000"/>
                        </a:lnSpc>
                        <a:spcBef>
                          <a:spcPts val="0"/>
                        </a:spcBef>
                        <a:spcAft>
                          <a:spcPts val="0"/>
                        </a:spcAft>
                      </a:pPr>
                      <a:r>
                        <a:rPr lang="en-IN" sz="1050">
                          <a:effectLst/>
                        </a:rPr>
                        <a:t>and the dependence on the fixed parameters is altered when</a:t>
                      </a:r>
                      <a:endParaRPr lang="en-US" sz="1050">
                        <a:effectLst/>
                      </a:endParaRPr>
                    </a:p>
                    <a:p>
                      <a:pPr marL="0" marR="0" algn="ctr">
                        <a:lnSpc>
                          <a:spcPct val="115000"/>
                        </a:lnSpc>
                        <a:spcBef>
                          <a:spcPts val="0"/>
                        </a:spcBef>
                        <a:spcAft>
                          <a:spcPts val="0"/>
                        </a:spcAft>
                      </a:pPr>
                      <a:r>
                        <a:rPr lang="en-IN" sz="1050">
                          <a:effectLst/>
                        </a:rPr>
                        <a:t>the the traders cannot automatically transact at any price</a:t>
                      </a:r>
                      <a:endParaRPr lang="en-US" sz="1050">
                        <a:effectLst/>
                      </a:endParaRPr>
                    </a:p>
                    <a:p>
                      <a:pPr marL="0" marR="0" algn="ctr">
                        <a:lnSpc>
                          <a:spcPct val="115000"/>
                        </a:lnSpc>
                        <a:spcBef>
                          <a:spcPts val="0"/>
                        </a:spcBef>
                        <a:spcAft>
                          <a:spcPts val="0"/>
                        </a:spcAft>
                      </a:pPr>
                      <a:r>
                        <a:rPr lang="en-IN" sz="1050">
                          <a:effectLst/>
                        </a:rPr>
                        <a:t>which appears in the quote series</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In-depth analysis of properties of different currency markets.</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extLst>
                  <a:ext uri="{0D108BD9-81ED-4DB2-BD59-A6C34878D82A}">
                    <a16:rowId xmlns:a16="http://schemas.microsoft.com/office/drawing/2014/main" val="1543772302"/>
                  </a:ext>
                </a:extLst>
              </a:tr>
              <a:tr h="597901">
                <a:tc>
                  <a:txBody>
                    <a:bodyPr/>
                    <a:lstStyle/>
                    <a:p>
                      <a:pPr marL="0" marR="0" algn="ctr">
                        <a:lnSpc>
                          <a:spcPct val="115000"/>
                        </a:lnSpc>
                        <a:spcBef>
                          <a:spcPts val="0"/>
                        </a:spcBef>
                        <a:spcAft>
                          <a:spcPts val="0"/>
                        </a:spcAft>
                      </a:pPr>
                      <a:r>
                        <a:rPr lang="en-IN" sz="1050" dirty="0">
                          <a:effectLst/>
                        </a:rPr>
                        <a:t>Li, Y.</a:t>
                      </a:r>
                      <a:br>
                        <a:rPr lang="en-US" sz="1050" dirty="0">
                          <a:effectLst/>
                        </a:rPr>
                      </a:br>
                      <a:r>
                        <a:rPr lang="en-US" sz="1050" dirty="0">
                          <a:effectLst/>
                        </a:rPr>
                        <a:t>Zheng, W.</a:t>
                      </a:r>
                      <a:br>
                        <a:rPr lang="en-US" sz="1050" dirty="0">
                          <a:effectLst/>
                        </a:rPr>
                      </a:br>
                      <a:r>
                        <a:rPr lang="en-US" sz="1050" dirty="0">
                          <a:effectLst/>
                        </a:rPr>
                        <a:t>Zheng, Z.:</a:t>
                      </a:r>
                    </a:p>
                    <a:p>
                      <a:pPr marL="0" marR="0" algn="ctr">
                        <a:lnSpc>
                          <a:spcPct val="115000"/>
                        </a:lnSpc>
                        <a:spcBef>
                          <a:spcPts val="0"/>
                        </a:spcBef>
                        <a:spcAft>
                          <a:spcPts val="0"/>
                        </a:spcAft>
                      </a:pPr>
                      <a:r>
                        <a:rPr lang="en-IN" sz="1050" dirty="0">
                          <a:effectLst/>
                        </a:rPr>
                        <a:t>2019</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solidFill>
                      <a:schemeClr val="accent5">
                        <a:lumMod val="90000"/>
                        <a:lumOff val="10000"/>
                      </a:schemeClr>
                    </a:solidFill>
                  </a:tcPr>
                </a:tc>
                <a:tc>
                  <a:txBody>
                    <a:bodyPr/>
                    <a:lstStyle/>
                    <a:p>
                      <a:pPr marL="0" marR="0" algn="ctr">
                        <a:lnSpc>
                          <a:spcPct val="115000"/>
                        </a:lnSpc>
                        <a:spcBef>
                          <a:spcPts val="0"/>
                        </a:spcBef>
                        <a:spcAft>
                          <a:spcPts val="0"/>
                        </a:spcAft>
                      </a:pPr>
                      <a:r>
                        <a:rPr lang="en-IN" sz="1050" dirty="0">
                          <a:effectLst/>
                        </a:rPr>
                        <a:t>Deep Robust Reinforcement Learning for Practical Algorithmic Trading</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Deep Reinforcement Learning</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a:effectLst/>
                        </a:rPr>
                        <a:t>LSTM, SDAEs</a:t>
                      </a:r>
                      <a:endParaRPr lang="en-US" sz="105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dirty="0">
                          <a:effectLst/>
                        </a:rPr>
                        <a:t>Thomson Reuters History</a:t>
                      </a:r>
                    </a:p>
                    <a:p>
                      <a:pPr marL="0" marR="0" algn="ctr">
                        <a:lnSpc>
                          <a:spcPct val="115000"/>
                        </a:lnSpc>
                        <a:spcBef>
                          <a:spcPts val="0"/>
                        </a:spcBef>
                        <a:spcAft>
                          <a:spcPts val="0"/>
                        </a:spcAft>
                      </a:pPr>
                      <a:r>
                        <a:rPr lang="en-IN" sz="1050" dirty="0">
                          <a:effectLst/>
                        </a:rPr>
                        <a:t>(TRTH) </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IN" sz="1050" dirty="0">
                          <a:effectLst/>
                        </a:rPr>
                        <a:t>The proposed framework increases robustness by adopting SDAEs and provide better practical applications. </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tc>
                  <a:txBody>
                    <a:bodyPr/>
                    <a:lstStyle/>
                    <a:p>
                      <a:pPr marL="0" marR="0" algn="ctr">
                        <a:lnSpc>
                          <a:spcPct val="115000"/>
                        </a:lnSpc>
                        <a:spcBef>
                          <a:spcPts val="0"/>
                        </a:spcBef>
                        <a:spcAft>
                          <a:spcPts val="0"/>
                        </a:spcAft>
                      </a:pPr>
                      <a:r>
                        <a:rPr lang="en-US" sz="1050" dirty="0">
                          <a:effectLst/>
                        </a:rPr>
                        <a:t>The proposed method can be extended to handle multiple assets simultaneously.</a:t>
                      </a:r>
                      <a:r>
                        <a:rPr lang="en-IN" sz="1050" dirty="0">
                          <a:effectLst/>
                        </a:rPr>
                        <a:t> </a:t>
                      </a:r>
                      <a:endParaRPr lang="en-US" sz="1050" dirty="0">
                        <a:effectLst/>
                        <a:latin typeface="Calibri" panose="020F0502020204030204" pitchFamily="34" charset="0"/>
                        <a:ea typeface="Calibri" panose="020F0502020204030204" pitchFamily="34" charset="0"/>
                        <a:cs typeface="Times New Roman" panose="02020603050405020304" pitchFamily="18" charset="0"/>
                      </a:endParaRPr>
                    </a:p>
                  </a:txBody>
                  <a:tcPr marL="24274" marR="24274" marT="0" marB="0" anchor="ctr"/>
                </a:tc>
                <a:extLst>
                  <a:ext uri="{0D108BD9-81ED-4DB2-BD59-A6C34878D82A}">
                    <a16:rowId xmlns:a16="http://schemas.microsoft.com/office/drawing/2014/main" val="4005898838"/>
                  </a:ext>
                </a:extLst>
              </a:tr>
            </a:tbl>
          </a:graphicData>
        </a:graphic>
      </p:graphicFrame>
    </p:spTree>
    <p:extLst>
      <p:ext uri="{BB962C8B-B14F-4D97-AF65-F5344CB8AC3E}">
        <p14:creationId xmlns:p14="http://schemas.microsoft.com/office/powerpoint/2010/main" val="418834346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8BDC0C7D-882C-4FEF-A27F-D679503A8691}"/>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harpenSoften amount="-30000"/>
                    </a14:imgEffect>
                    <a14:imgEffect>
                      <a14:brightnessContrast bright="-30000" contrast="12000"/>
                    </a14:imgEffect>
                  </a14:imgLayer>
                </a14:imgProps>
              </a:ext>
            </a:extLst>
          </a:blip>
          <a:srcRect l="5671" r="23809"/>
          <a:stretch/>
        </p:blipFill>
        <p:spPr>
          <a:xfrm>
            <a:off x="0" y="0"/>
            <a:ext cx="6096000" cy="6833428"/>
          </a:xfrm>
        </p:spPr>
      </p:pic>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69000"/>
                </a:srgbClr>
              </a:gs>
              <a:gs pos="100000">
                <a:srgbClr val="E99757">
                  <a:alpha val="57000"/>
                </a:srgbClr>
              </a:gs>
              <a:gs pos="50000">
                <a:srgbClr val="A53F52">
                  <a:alpha val="38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2520779"/>
            <a:ext cx="5251450" cy="1661297"/>
          </a:xfrm>
        </p:spPr>
        <p:txBody>
          <a:bodyPr>
            <a:noAutofit/>
          </a:bodyPr>
          <a:lstStyle/>
          <a:p>
            <a:r>
              <a:rPr lang="en-US" sz="4800" dirty="0"/>
              <a:t>Proposed work</a:t>
            </a:r>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6096000" y="3999513"/>
            <a:ext cx="5251450" cy="365125"/>
          </a:xfrm>
        </p:spPr>
        <p:txBody>
          <a:bodyPr>
            <a:normAutofit fontScale="85000" lnSpcReduction="20000"/>
          </a:bodyPr>
          <a:lstStyle/>
          <a:p>
            <a:r>
              <a:rPr lang="en-US" spc="300" dirty="0"/>
              <a:t>How we’re going to do it!</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11</a:t>
            </a:fld>
            <a:endParaRPr lang="en-US" dirty="0"/>
          </a:p>
        </p:txBody>
      </p:sp>
    </p:spTree>
    <p:extLst>
      <p:ext uri="{BB962C8B-B14F-4D97-AF65-F5344CB8AC3E}">
        <p14:creationId xmlns:p14="http://schemas.microsoft.com/office/powerpoint/2010/main" val="5930406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CA21AA-6E9E-40A4-AAC3-0668B65810CA}"/>
              </a:ext>
            </a:extLst>
          </p:cNvPr>
          <p:cNvSpPr>
            <a:spLocks noGrp="1"/>
          </p:cNvSpPr>
          <p:nvPr>
            <p:ph idx="1"/>
          </p:nvPr>
        </p:nvSpPr>
        <p:spPr>
          <a:xfrm>
            <a:off x="5767754" y="829559"/>
            <a:ext cx="6043246" cy="5432345"/>
          </a:xfrm>
        </p:spPr>
        <p:txBody>
          <a:bodyPr>
            <a:normAutofit/>
          </a:bodyPr>
          <a:lstStyle/>
          <a:p>
            <a:r>
              <a:rPr lang="en-IN" dirty="0"/>
              <a:t>The proposed work will be using an actor-critic model for the implementation of our AI Trading agent. The agent will have 3 possible actions: Hold, Sell, and Buy. </a:t>
            </a:r>
          </a:p>
          <a:p>
            <a:r>
              <a:rPr lang="en-IN" dirty="0"/>
              <a:t>In hold action, the agent will do nothing and hold a stock, whereas in Buy and Sell action the agent will Buy more stocks and Sell the stocks respectively. </a:t>
            </a:r>
          </a:p>
          <a:p>
            <a:r>
              <a:rPr lang="en-IN" dirty="0"/>
              <a:t>The motive will be to gain as much profit as possible and the same will be used as Reward for RL. </a:t>
            </a:r>
          </a:p>
          <a:p>
            <a:r>
              <a:rPr lang="en-IN" dirty="0"/>
              <a:t>To form the neural network for our model, we’ll be using Keras package for the same as it is quite user friendly and provide better functionality.</a:t>
            </a:r>
            <a:endParaRPr lang="en-US" dirty="0"/>
          </a:p>
        </p:txBody>
      </p:sp>
      <p:sp>
        <p:nvSpPr>
          <p:cNvPr id="4" name="Text Placeholder 3">
            <a:extLst>
              <a:ext uri="{FF2B5EF4-FFF2-40B4-BE49-F238E27FC236}">
                <a16:creationId xmlns:a16="http://schemas.microsoft.com/office/drawing/2014/main" id="{E4C64BBE-36E7-45E8-A3AA-D9088C67E739}"/>
              </a:ext>
            </a:extLst>
          </p:cNvPr>
          <p:cNvSpPr>
            <a:spLocks noGrp="1"/>
          </p:cNvSpPr>
          <p:nvPr>
            <p:ph type="body" idx="13"/>
          </p:nvPr>
        </p:nvSpPr>
        <p:spPr>
          <a:xfrm>
            <a:off x="5767754" y="230971"/>
            <a:ext cx="6043246" cy="365125"/>
          </a:xfrm>
        </p:spPr>
        <p:txBody>
          <a:bodyPr/>
          <a:lstStyle/>
          <a:p>
            <a:r>
              <a:rPr lang="en-US" dirty="0"/>
              <a:t># The proposed approach</a:t>
            </a:r>
          </a:p>
        </p:txBody>
      </p:sp>
      <p:sp>
        <p:nvSpPr>
          <p:cNvPr id="6" name="Slide Number Placeholder 5">
            <a:extLst>
              <a:ext uri="{FF2B5EF4-FFF2-40B4-BE49-F238E27FC236}">
                <a16:creationId xmlns:a16="http://schemas.microsoft.com/office/drawing/2014/main" id="{E4219AA6-16F9-4F3D-A259-1E521BB329DB}"/>
              </a:ext>
            </a:extLst>
          </p:cNvPr>
          <p:cNvSpPr>
            <a:spLocks noGrp="1"/>
          </p:cNvSpPr>
          <p:nvPr>
            <p:ph type="sldNum" sz="quarter" idx="4"/>
          </p:nvPr>
        </p:nvSpPr>
        <p:spPr/>
        <p:txBody>
          <a:bodyPr/>
          <a:lstStyle/>
          <a:p>
            <a:fld id="{8C2E478F-E849-4A8C-AF1F-CBCC78A7CBFA}" type="slidenum">
              <a:rPr lang="en-US" smtClean="0"/>
              <a:t>12</a:t>
            </a:fld>
            <a:endParaRPr lang="en-US" dirty="0"/>
          </a:p>
        </p:txBody>
      </p:sp>
      <p:pic>
        <p:nvPicPr>
          <p:cNvPr id="10" name="Picture Placeholder 9">
            <a:extLst>
              <a:ext uri="{FF2B5EF4-FFF2-40B4-BE49-F238E27FC236}">
                <a16:creationId xmlns:a16="http://schemas.microsoft.com/office/drawing/2014/main" id="{E6D0FB79-CD14-4BBA-8453-40F45917BCC7}"/>
              </a:ext>
            </a:extLst>
          </p:cNvPr>
          <p:cNvPicPr>
            <a:picLocks noGrp="1" noChangeAspect="1"/>
          </p:cNvPicPr>
          <p:nvPr>
            <p:ph type="pic" sz="quarter" idx="14"/>
          </p:nvPr>
        </p:nvPicPr>
        <p:blipFill rotWithShape="1">
          <a:blip r:embed="rId2">
            <a:extLst>
              <a:ext uri="{BEBA8EAE-BF5A-486C-A8C5-ECC9F3942E4B}">
                <a14:imgProps xmlns:a14="http://schemas.microsoft.com/office/drawing/2010/main">
                  <a14:imgLayer r:embed="rId3">
                    <a14:imgEffect>
                      <a14:sharpenSoften amount="-67000"/>
                    </a14:imgEffect>
                  </a14:imgLayer>
                </a14:imgProps>
              </a:ext>
            </a:extLst>
          </a:blip>
          <a:srcRect l="3041" r="43665"/>
          <a:stretch/>
        </p:blipFill>
        <p:spPr>
          <a:xfrm>
            <a:off x="0" y="0"/>
            <a:ext cx="5416550" cy="6846932"/>
          </a:xfrm>
        </p:spPr>
      </p:pic>
    </p:spTree>
    <p:extLst>
      <p:ext uri="{BB962C8B-B14F-4D97-AF65-F5344CB8AC3E}">
        <p14:creationId xmlns:p14="http://schemas.microsoft.com/office/powerpoint/2010/main" val="214176739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urtains"/>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BCA21AA-6E9E-40A4-AAC3-0668B65810CA}"/>
              </a:ext>
            </a:extLst>
          </p:cNvPr>
          <p:cNvSpPr>
            <a:spLocks noGrp="1"/>
          </p:cNvSpPr>
          <p:nvPr>
            <p:ph idx="1"/>
          </p:nvPr>
        </p:nvSpPr>
        <p:spPr>
          <a:xfrm>
            <a:off x="5506022" y="292231"/>
            <a:ext cx="6315189" cy="6099142"/>
          </a:xfrm>
        </p:spPr>
        <p:txBody>
          <a:bodyPr/>
          <a:lstStyle/>
          <a:p>
            <a:r>
              <a:rPr lang="en-IN" dirty="0"/>
              <a:t> The actor-critic model will use two interactive network models in which the actor will analyse the environment and take the decision to make an action. </a:t>
            </a:r>
          </a:p>
          <a:p>
            <a:r>
              <a:rPr lang="en-IN" dirty="0"/>
              <a:t>Then the set of observations and the action performed on the actor-network will be forwarded to the critic-network, which will evaluate the decisions of the actor and provide with feedback. </a:t>
            </a:r>
            <a:endParaRPr lang="en-US" dirty="0"/>
          </a:p>
          <a:p>
            <a:r>
              <a:rPr lang="en-IN" dirty="0"/>
              <a:t>The critic computes an approximation, which is used to update actor in the direction of its gradient over time to make better decisions. This is more advanced approach to the tradition DQN method. </a:t>
            </a:r>
          </a:p>
          <a:p>
            <a:r>
              <a:rPr lang="en-IN" dirty="0"/>
              <a:t>Over time, the Q-value prediction of critic will improve, further allowing the actor to make better decisions. </a:t>
            </a:r>
          </a:p>
          <a:p>
            <a:r>
              <a:rPr lang="en-IN" dirty="0"/>
              <a:t>To support the requirements, we will incorporate the time series forecasting method with our model.   </a:t>
            </a:r>
            <a:endParaRPr lang="en-US" dirty="0"/>
          </a:p>
        </p:txBody>
      </p:sp>
      <p:sp>
        <p:nvSpPr>
          <p:cNvPr id="6" name="Slide Number Placeholder 5">
            <a:extLst>
              <a:ext uri="{FF2B5EF4-FFF2-40B4-BE49-F238E27FC236}">
                <a16:creationId xmlns:a16="http://schemas.microsoft.com/office/drawing/2014/main" id="{E4219AA6-16F9-4F3D-A259-1E521BB329DB}"/>
              </a:ext>
            </a:extLst>
          </p:cNvPr>
          <p:cNvSpPr>
            <a:spLocks noGrp="1"/>
          </p:cNvSpPr>
          <p:nvPr>
            <p:ph type="sldNum" sz="quarter" idx="4"/>
          </p:nvPr>
        </p:nvSpPr>
        <p:spPr/>
        <p:txBody>
          <a:bodyPr/>
          <a:lstStyle/>
          <a:p>
            <a:fld id="{8C2E478F-E849-4A8C-AF1F-CBCC78A7CBFA}" type="slidenum">
              <a:rPr lang="en-US" smtClean="0"/>
              <a:t>13</a:t>
            </a:fld>
            <a:endParaRPr lang="en-US" dirty="0"/>
          </a:p>
        </p:txBody>
      </p:sp>
      <p:pic>
        <p:nvPicPr>
          <p:cNvPr id="10" name="Picture Placeholder 9">
            <a:extLst>
              <a:ext uri="{FF2B5EF4-FFF2-40B4-BE49-F238E27FC236}">
                <a16:creationId xmlns:a16="http://schemas.microsoft.com/office/drawing/2014/main" id="{17B0217F-85E0-4F84-8167-6D1E94A8B17E}"/>
              </a:ext>
            </a:extLst>
          </p:cNvPr>
          <p:cNvPicPr>
            <a:picLocks noGrp="1" noChangeAspect="1"/>
          </p:cNvPicPr>
          <p:nvPr>
            <p:ph type="pic" sz="quarter" idx="14"/>
          </p:nvPr>
        </p:nvPicPr>
        <p:blipFill rotWithShape="1">
          <a:blip r:embed="rId2"/>
          <a:srcRect l="-6391" t="-43509" r="-3634" b="-39756"/>
          <a:stretch/>
        </p:blipFill>
        <p:spPr>
          <a:xfrm>
            <a:off x="198784" y="0"/>
            <a:ext cx="4099840" cy="6598763"/>
          </a:xfrm>
        </p:spPr>
      </p:pic>
    </p:spTree>
    <p:extLst>
      <p:ext uri="{BB962C8B-B14F-4D97-AF65-F5344CB8AC3E}">
        <p14:creationId xmlns:p14="http://schemas.microsoft.com/office/powerpoint/2010/main" val="24874682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3">
            <a:extLst>
              <a:ext uri="{FF2B5EF4-FFF2-40B4-BE49-F238E27FC236}">
                <a16:creationId xmlns:a16="http://schemas.microsoft.com/office/drawing/2014/main" id="{D0F64939-FA5A-4D95-AD7A-6D3A40917C2F}"/>
              </a:ext>
            </a:extLst>
          </p:cNvPr>
          <p:cNvGraphicFramePr>
            <a:graphicFrameLocks/>
          </p:cNvGraphicFramePr>
          <p:nvPr>
            <p:extLst>
              <p:ext uri="{D42A27DB-BD31-4B8C-83A1-F6EECF244321}">
                <p14:modId xmlns:p14="http://schemas.microsoft.com/office/powerpoint/2010/main" val="3410193197"/>
              </p:ext>
            </p:extLst>
          </p:nvPr>
        </p:nvGraphicFramePr>
        <p:xfrm>
          <a:off x="6095999" y="502229"/>
          <a:ext cx="5897218" cy="38838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Placeholder 6">
            <a:extLst>
              <a:ext uri="{FF2B5EF4-FFF2-40B4-BE49-F238E27FC236}">
                <a16:creationId xmlns:a16="http://schemas.microsoft.com/office/drawing/2014/main" id="{2731504E-5748-4CED-9E04-644E5110F3C7}"/>
              </a:ext>
            </a:extLst>
          </p:cNvPr>
          <p:cNvPicPr>
            <a:picLocks noGrp="1" noChangeAspect="1"/>
          </p:cNvPicPr>
          <p:nvPr>
            <p:ph type="pic" sz="quarter" idx="13"/>
          </p:nvPr>
        </p:nvPicPr>
        <p:blipFill>
          <a:blip r:embed="rId7"/>
          <a:srcRect l="22222" r="22222"/>
          <a:stretch>
            <a:fillRect/>
          </a:stretch>
        </p:blipFill>
        <p:spPr>
          <a:xfrm>
            <a:off x="0" y="0"/>
            <a:ext cx="6096000" cy="6858000"/>
          </a:xfrm>
        </p:spPr>
      </p:pic>
      <p:sp>
        <p:nvSpPr>
          <p:cNvPr id="3" name="Title 2">
            <a:extLst>
              <a:ext uri="{FF2B5EF4-FFF2-40B4-BE49-F238E27FC236}">
                <a16:creationId xmlns:a16="http://schemas.microsoft.com/office/drawing/2014/main" id="{3DBAA869-993E-4D19-822C-CE1CB6F05E7A}"/>
              </a:ext>
            </a:extLst>
          </p:cNvPr>
          <p:cNvSpPr>
            <a:spLocks noGrp="1"/>
          </p:cNvSpPr>
          <p:nvPr>
            <p:ph type="title"/>
          </p:nvPr>
        </p:nvSpPr>
        <p:spPr>
          <a:xfrm>
            <a:off x="6095999" y="231300"/>
            <a:ext cx="5897218" cy="881063"/>
          </a:xfrm>
        </p:spPr>
        <p:txBody>
          <a:bodyPr>
            <a:noAutofit/>
          </a:bodyPr>
          <a:lstStyle/>
          <a:p>
            <a:pPr algn="ctr"/>
            <a:r>
              <a:rPr lang="en-US" sz="3600" dirty="0"/>
              <a:t>tools used</a:t>
            </a:r>
          </a:p>
        </p:txBody>
      </p:sp>
      <p:sp>
        <p:nvSpPr>
          <p:cNvPr id="5" name="Slide Number Placeholder 4">
            <a:extLst>
              <a:ext uri="{FF2B5EF4-FFF2-40B4-BE49-F238E27FC236}">
                <a16:creationId xmlns:a16="http://schemas.microsoft.com/office/drawing/2014/main" id="{6DA8BC21-5696-4211-A7D1-048CB8D46EEB}"/>
              </a:ext>
            </a:extLst>
          </p:cNvPr>
          <p:cNvSpPr>
            <a:spLocks noGrp="1"/>
          </p:cNvSpPr>
          <p:nvPr>
            <p:ph type="sldNum" sz="quarter" idx="12"/>
          </p:nvPr>
        </p:nvSpPr>
        <p:spPr/>
        <p:txBody>
          <a:bodyPr/>
          <a:lstStyle/>
          <a:p>
            <a:fld id="{8C2E478F-E849-4A8C-AF1F-CBCC78A7CBFA}" type="slidenum">
              <a:rPr lang="en-US" smtClean="0"/>
              <a:t>14</a:t>
            </a:fld>
            <a:endParaRPr lang="en-US" dirty="0"/>
          </a:p>
        </p:txBody>
      </p:sp>
      <p:sp>
        <p:nvSpPr>
          <p:cNvPr id="8" name="Rectangle 13">
            <a:extLst>
              <a:ext uri="{FF2B5EF4-FFF2-40B4-BE49-F238E27FC236}">
                <a16:creationId xmlns:a16="http://schemas.microsoft.com/office/drawing/2014/main" id="{CB0ED6CA-F9C9-4C91-B58D-3FF7606A6F09}"/>
              </a:ext>
              <a:ext uri="{C183D7F6-B498-43B3-948B-1728B52AA6E4}">
                <adec:decorative xmlns:adec="http://schemas.microsoft.com/office/drawing/2017/decorative" val="1"/>
              </a:ext>
            </a:extLst>
          </p:cNvPr>
          <p:cNvSpPr/>
          <p:nvPr/>
        </p:nvSpPr>
        <p:spPr>
          <a:xfrm>
            <a:off x="-2" y="-24714"/>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aphicFrame>
        <p:nvGraphicFramePr>
          <p:cNvPr id="10" name="Content Placeholder 3">
            <a:extLst>
              <a:ext uri="{FF2B5EF4-FFF2-40B4-BE49-F238E27FC236}">
                <a16:creationId xmlns:a16="http://schemas.microsoft.com/office/drawing/2014/main" id="{8B5A4368-F3B3-48C5-952F-D525DC32A12E}"/>
              </a:ext>
            </a:extLst>
          </p:cNvPr>
          <p:cNvGraphicFramePr>
            <a:graphicFrameLocks/>
          </p:cNvGraphicFramePr>
          <p:nvPr>
            <p:extLst>
              <p:ext uri="{D42A27DB-BD31-4B8C-83A1-F6EECF244321}">
                <p14:modId xmlns:p14="http://schemas.microsoft.com/office/powerpoint/2010/main" val="3374689787"/>
              </p:ext>
            </p:extLst>
          </p:nvPr>
        </p:nvGraphicFramePr>
        <p:xfrm>
          <a:off x="5874024" y="3749005"/>
          <a:ext cx="5897218" cy="388384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1" name="Title 2">
            <a:extLst>
              <a:ext uri="{FF2B5EF4-FFF2-40B4-BE49-F238E27FC236}">
                <a16:creationId xmlns:a16="http://schemas.microsoft.com/office/drawing/2014/main" id="{E42C0F31-BFDD-40F1-871C-6B2614E98AFB}"/>
              </a:ext>
            </a:extLst>
          </p:cNvPr>
          <p:cNvSpPr txBox="1">
            <a:spLocks/>
          </p:cNvSpPr>
          <p:nvPr/>
        </p:nvSpPr>
        <p:spPr>
          <a:xfrm>
            <a:off x="5874024" y="3665971"/>
            <a:ext cx="5897218" cy="1174144"/>
          </a:xfrm>
          <a:prstGeom prst="rect">
            <a:avLst/>
          </a:prstGeom>
        </p:spPr>
        <p:txBody>
          <a:bodyPr vert="horz" lIns="91440" tIns="45720" rIns="91440" bIns="45720" rtlCol="0" anchor="ctr">
            <a:noAutofit/>
          </a:bodyPr>
          <a:lstStyle>
            <a:lvl1pPr algn="l" defTabSz="914400" rtl="0" eaLnBrk="1" latinLnBrk="0" hangingPunct="1">
              <a:lnSpc>
                <a:spcPct val="100000"/>
              </a:lnSpc>
              <a:spcBef>
                <a:spcPct val="0"/>
              </a:spcBef>
              <a:buNone/>
              <a:defRPr sz="6000" kern="1200" cap="all" spc="300" baseline="0">
                <a:solidFill>
                  <a:schemeClr val="tx1"/>
                </a:solidFill>
                <a:latin typeface="+mj-lt"/>
                <a:ea typeface="+mj-ea"/>
                <a:cs typeface="+mj-cs"/>
              </a:defRPr>
            </a:lvl1pPr>
          </a:lstStyle>
          <a:p>
            <a:pPr algn="ctr"/>
            <a:r>
              <a:rPr lang="en-US" sz="3600" dirty="0"/>
              <a:t>Dataset used</a:t>
            </a:r>
          </a:p>
        </p:txBody>
      </p:sp>
    </p:spTree>
    <p:extLst>
      <p:ext uri="{BB962C8B-B14F-4D97-AF65-F5344CB8AC3E}">
        <p14:creationId xmlns:p14="http://schemas.microsoft.com/office/powerpoint/2010/main" val="25378054"/>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Graphic 7" descr="Moustache Face with Solid Fill">
            <a:extLst>
              <a:ext uri="{FF2B5EF4-FFF2-40B4-BE49-F238E27FC236}">
                <a16:creationId xmlns:a16="http://schemas.microsoft.com/office/drawing/2014/main" id="{129C6CC2-D56F-463C-BC7B-380BE08763F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4537" y="2380501"/>
            <a:ext cx="1371600" cy="1371600"/>
          </a:xfrm>
          <a:prstGeom prst="rect">
            <a:avLst/>
          </a:prstGeom>
        </p:spPr>
      </p:pic>
      <p:sp>
        <p:nvSpPr>
          <p:cNvPr id="2" name="Slide Number Placeholder 1">
            <a:extLst>
              <a:ext uri="{FF2B5EF4-FFF2-40B4-BE49-F238E27FC236}">
                <a16:creationId xmlns:a16="http://schemas.microsoft.com/office/drawing/2014/main" id="{7F59948B-35A0-47D3-9373-8AF158B94B76}"/>
              </a:ext>
            </a:extLst>
          </p:cNvPr>
          <p:cNvSpPr>
            <a:spLocks noGrp="1"/>
          </p:cNvSpPr>
          <p:nvPr>
            <p:ph type="sldNum" sz="quarter" idx="12"/>
          </p:nvPr>
        </p:nvSpPr>
        <p:spPr>
          <a:xfrm>
            <a:off x="9123558" y="6356350"/>
            <a:ext cx="2743200" cy="365125"/>
          </a:xfrm>
        </p:spPr>
        <p:txBody>
          <a:bodyPr vert="horz" lIns="91440" tIns="45720" rIns="91440" bIns="45720" rtlCol="0" anchor="ctr">
            <a:normAutofit/>
          </a:bodyPr>
          <a:lstStyle/>
          <a:p>
            <a:pPr>
              <a:spcAft>
                <a:spcPts val="600"/>
              </a:spcAft>
            </a:pPr>
            <a:fld id="{8C2E478F-E849-4A8C-AF1F-CBCC78A7CBFA}" type="slidenum">
              <a:rPr lang="en-US" smtClean="0"/>
              <a:pPr>
                <a:spcAft>
                  <a:spcPts val="600"/>
                </a:spcAft>
              </a:pPr>
              <a:t>15</a:t>
            </a:fld>
            <a:endParaRPr lang="en-US"/>
          </a:p>
        </p:txBody>
      </p:sp>
      <p:sp>
        <p:nvSpPr>
          <p:cNvPr id="5" name="Rectangle 4">
            <a:extLst>
              <a:ext uri="{FF2B5EF4-FFF2-40B4-BE49-F238E27FC236}">
                <a16:creationId xmlns:a16="http://schemas.microsoft.com/office/drawing/2014/main" id="{D738A75F-7873-4EA3-8F31-99FDAB1989D0}"/>
              </a:ext>
            </a:extLst>
          </p:cNvPr>
          <p:cNvSpPr/>
          <p:nvPr/>
        </p:nvSpPr>
        <p:spPr>
          <a:xfrm>
            <a:off x="1586137" y="2564856"/>
            <a:ext cx="1912374" cy="1002890"/>
          </a:xfrm>
          <a:prstGeom prst="rect">
            <a:avLst/>
          </a:prstGeom>
          <a:solidFill>
            <a:schemeClr val="accent5">
              <a:lumMod val="90000"/>
              <a:lumOff val="10000"/>
            </a:schemeClr>
          </a:solidFill>
          <a:ln>
            <a:solidFill>
              <a:srgbClr val="00B0F0"/>
            </a:solidFill>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2000" b="1" dirty="0">
                <a:latin typeface="DK Crayon Crumble" panose="00070001040701010105" pitchFamily="18" charset="0"/>
                <a:ea typeface="STCaiyun" panose="020B0503020204020204" pitchFamily="2" charset="-122"/>
              </a:rPr>
              <a:t>REFERENCES</a:t>
            </a:r>
          </a:p>
        </p:txBody>
      </p:sp>
      <p:sp>
        <p:nvSpPr>
          <p:cNvPr id="3" name="TextBox 2">
            <a:extLst>
              <a:ext uri="{FF2B5EF4-FFF2-40B4-BE49-F238E27FC236}">
                <a16:creationId xmlns:a16="http://schemas.microsoft.com/office/drawing/2014/main" id="{2D6A5559-C3FD-4EBA-93F7-A3AEDBA66D68}"/>
              </a:ext>
            </a:extLst>
          </p:cNvPr>
          <p:cNvSpPr txBox="1"/>
          <p:nvPr/>
        </p:nvSpPr>
        <p:spPr>
          <a:xfrm>
            <a:off x="4272759" y="136525"/>
            <a:ext cx="7593999" cy="585955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i="1" dirty="0">
                <a:solidFill>
                  <a:schemeClr val="tx1">
                    <a:lumMod val="65000"/>
                    <a:lumOff val="35000"/>
                  </a:schemeClr>
                </a:solidFill>
                <a:latin typeface="Times New Roman" panose="02020603050405020304" pitchFamily="18" charset="0"/>
                <a:cs typeface="Times New Roman" panose="02020603050405020304" pitchFamily="18" charset="0"/>
              </a:rPr>
              <a:t>https://en.wikipedia.org/wiki/Trade</a:t>
            </a:r>
          </a:p>
          <a:p>
            <a:pPr marL="285750" indent="-285750">
              <a:lnSpc>
                <a:spcPct val="150000"/>
              </a:lnSpc>
              <a:buFont typeface="Arial" panose="020B0604020202020204" pitchFamily="34" charset="0"/>
              <a:buChar char="•"/>
            </a:pPr>
            <a:r>
              <a:rPr lang="en-US" i="1" dirty="0">
                <a:solidFill>
                  <a:schemeClr val="tx1">
                    <a:lumMod val="65000"/>
                    <a:lumOff val="35000"/>
                  </a:schemeClr>
                </a:solidFill>
                <a:latin typeface="Times New Roman" panose="02020603050405020304" pitchFamily="18" charset="0"/>
                <a:cs typeface="Times New Roman" panose="02020603050405020304" pitchFamily="18" charset="0"/>
              </a:rPr>
              <a:t>https://en.wikipedia.org/wiki/Stock_market</a:t>
            </a:r>
          </a:p>
          <a:p>
            <a:pPr marL="285750" indent="-285750">
              <a:lnSpc>
                <a:spcPct val="150000"/>
              </a:lnSpc>
              <a:buFont typeface="Arial" panose="020B0604020202020204" pitchFamily="34" charset="0"/>
              <a:buChar char="•"/>
            </a:pPr>
            <a:r>
              <a:rPr lang="en-US" i="1" dirty="0">
                <a:solidFill>
                  <a:schemeClr val="tx1">
                    <a:lumMod val="65000"/>
                    <a:lumOff val="35000"/>
                  </a:schemeClr>
                </a:solidFill>
                <a:latin typeface="Times New Roman" panose="02020603050405020304" pitchFamily="18" charset="0"/>
                <a:cs typeface="Times New Roman" panose="02020603050405020304" pitchFamily="18" charset="0"/>
              </a:rPr>
              <a:t>https://en.wikipedia.org/wiki/Reinforcement_learning</a:t>
            </a:r>
          </a:p>
          <a:p>
            <a:pPr marL="285750" indent="-285750">
              <a:lnSpc>
                <a:spcPct val="150000"/>
              </a:lnSpc>
              <a:buFont typeface="Arial" panose="020B0604020202020204" pitchFamily="34" charset="0"/>
              <a:buChar char="•"/>
            </a:pPr>
            <a:r>
              <a:rPr lang="en-US" i="1" dirty="0">
                <a:solidFill>
                  <a:schemeClr val="tx1">
                    <a:lumMod val="65000"/>
                    <a:lumOff val="35000"/>
                  </a:schemeClr>
                </a:solidFill>
                <a:latin typeface="Times New Roman" panose="02020603050405020304" pitchFamily="18" charset="0"/>
                <a:cs typeface="Times New Roman" panose="02020603050405020304" pitchFamily="18" charset="0"/>
              </a:rPr>
              <a:t>https://en.wikipedia.org/wiki/TensorFlow</a:t>
            </a:r>
          </a:p>
          <a:p>
            <a:pPr marL="285750" indent="-285750">
              <a:lnSpc>
                <a:spcPct val="150000"/>
              </a:lnSpc>
              <a:buFont typeface="Arial" panose="020B0604020202020204" pitchFamily="34" charset="0"/>
              <a:buChar char="•"/>
            </a:pPr>
            <a:r>
              <a:rPr lang="en-US" i="1" dirty="0">
                <a:solidFill>
                  <a:schemeClr val="tx1">
                    <a:lumMod val="65000"/>
                    <a:lumOff val="35000"/>
                  </a:schemeClr>
                </a:solidFill>
                <a:latin typeface="Times New Roman" panose="02020603050405020304" pitchFamily="18" charset="0"/>
                <a:cs typeface="Times New Roman" panose="02020603050405020304" pitchFamily="18" charset="0"/>
              </a:rPr>
              <a:t>https://en.wikipedia.org/wiki/Keras</a:t>
            </a:r>
          </a:p>
          <a:p>
            <a:pPr marL="285750" indent="-285750">
              <a:lnSpc>
                <a:spcPct val="150000"/>
              </a:lnSpc>
              <a:buFont typeface="Arial" panose="020B0604020202020204" pitchFamily="34" charset="0"/>
              <a:buChar char="•"/>
            </a:pPr>
            <a:r>
              <a:rPr lang="en-US" i="1" dirty="0">
                <a:solidFill>
                  <a:schemeClr val="tx1">
                    <a:lumMod val="65000"/>
                    <a:lumOff val="35000"/>
                  </a:schemeClr>
                </a:solidFill>
                <a:latin typeface="Times New Roman" panose="02020603050405020304" pitchFamily="18" charset="0"/>
                <a:cs typeface="Times New Roman" panose="02020603050405020304" pitchFamily="18" charset="0"/>
              </a:rPr>
              <a:t>https://towardsdatascience.com/welcome-to-deep-reinforcement-learning-part-1-dqn-c3cab4d41b6b</a:t>
            </a:r>
          </a:p>
          <a:p>
            <a:pPr marL="285750" indent="-285750">
              <a:lnSpc>
                <a:spcPct val="150000"/>
              </a:lnSpc>
              <a:buFont typeface="Arial" panose="020B0604020202020204" pitchFamily="34" charset="0"/>
              <a:buChar char="•"/>
            </a:pPr>
            <a:r>
              <a:rPr lang="en-US" i="1" dirty="0">
                <a:solidFill>
                  <a:schemeClr val="tx1">
                    <a:lumMod val="65000"/>
                    <a:lumOff val="35000"/>
                  </a:schemeClr>
                </a:solidFill>
                <a:latin typeface="Times New Roman" panose="02020603050405020304" pitchFamily="18" charset="0"/>
                <a:cs typeface="Times New Roman" panose="02020603050405020304" pitchFamily="18" charset="0"/>
              </a:rPr>
              <a:t>https://www.geeksforgeeks.org/deep-q-learning/</a:t>
            </a:r>
          </a:p>
          <a:p>
            <a:pPr marL="285750" indent="-285750">
              <a:lnSpc>
                <a:spcPct val="150000"/>
              </a:lnSpc>
              <a:buFont typeface="Arial" panose="020B0604020202020204" pitchFamily="34" charset="0"/>
              <a:buChar char="•"/>
            </a:pPr>
            <a:r>
              <a:rPr lang="en-US" i="1" dirty="0">
                <a:solidFill>
                  <a:schemeClr val="tx1">
                    <a:lumMod val="65000"/>
                    <a:lumOff val="35000"/>
                  </a:schemeClr>
                </a:solidFill>
                <a:latin typeface="Times New Roman" panose="02020603050405020304" pitchFamily="18" charset="0"/>
                <a:cs typeface="Times New Roman" panose="02020603050405020304" pitchFamily="18" charset="0"/>
              </a:rPr>
              <a:t>https://machinelearningmastery.com/time-series-forecasting/</a:t>
            </a:r>
          </a:p>
          <a:p>
            <a:pPr marL="285750" indent="-285750">
              <a:lnSpc>
                <a:spcPct val="150000"/>
              </a:lnSpc>
              <a:buFont typeface="Arial" panose="020B0604020202020204" pitchFamily="34" charset="0"/>
              <a:buChar char="•"/>
            </a:pPr>
            <a:r>
              <a:rPr lang="en-US" i="1" dirty="0">
                <a:solidFill>
                  <a:schemeClr val="tx1">
                    <a:lumMod val="65000"/>
                    <a:lumOff val="35000"/>
                  </a:schemeClr>
                </a:solidFill>
                <a:latin typeface="Times New Roman" panose="02020603050405020304" pitchFamily="18" charset="0"/>
                <a:cs typeface="Times New Roman" panose="02020603050405020304" pitchFamily="18" charset="0"/>
              </a:rPr>
              <a:t>https://en.wikipedia.org/wiki/Time_series</a:t>
            </a:r>
          </a:p>
          <a:p>
            <a:pPr marL="285750" indent="-285750">
              <a:lnSpc>
                <a:spcPct val="150000"/>
              </a:lnSpc>
              <a:buFont typeface="Arial" panose="020B0604020202020204" pitchFamily="34" charset="0"/>
              <a:buChar char="•"/>
            </a:pPr>
            <a:r>
              <a:rPr lang="en-US" i="1" dirty="0">
                <a:solidFill>
                  <a:schemeClr val="tx1">
                    <a:lumMod val="65000"/>
                    <a:lumOff val="35000"/>
                  </a:schemeClr>
                </a:solidFill>
                <a:latin typeface="Times New Roman" panose="02020603050405020304" pitchFamily="18" charset="0"/>
                <a:cs typeface="Times New Roman" panose="02020603050405020304" pitchFamily="18" charset="0"/>
              </a:rPr>
              <a:t>https://www.infoworld.com/article/3336192/what-is-keras-the-deep-neural-network-api-explained.html</a:t>
            </a:r>
          </a:p>
          <a:p>
            <a:pPr marL="285750" indent="-285750">
              <a:lnSpc>
                <a:spcPct val="150000"/>
              </a:lnSpc>
              <a:buFont typeface="Arial" panose="020B0604020202020204" pitchFamily="34" charset="0"/>
              <a:buChar char="•"/>
            </a:pPr>
            <a:r>
              <a:rPr lang="en-US" i="1" dirty="0">
                <a:solidFill>
                  <a:schemeClr val="tx1">
                    <a:lumMod val="65000"/>
                    <a:lumOff val="35000"/>
                  </a:schemeClr>
                </a:solidFill>
                <a:latin typeface="Times New Roman" panose="02020603050405020304" pitchFamily="18" charset="0"/>
                <a:cs typeface="Times New Roman" panose="02020603050405020304" pitchFamily="18" charset="0"/>
              </a:rPr>
              <a:t>https://towardsdatascience.com/algorithmic-trading-bot-python-ab8f42c37145</a:t>
            </a:r>
          </a:p>
        </p:txBody>
      </p:sp>
    </p:spTree>
    <p:extLst>
      <p:ext uri="{BB962C8B-B14F-4D97-AF65-F5344CB8AC3E}">
        <p14:creationId xmlns:p14="http://schemas.microsoft.com/office/powerpoint/2010/main" val="20141055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BEBA8EAE-BF5A-486C-A8C5-ECC9F3942E4B}">
                <a14:imgProps xmlns:a14="http://schemas.microsoft.com/office/drawing/2010/main">
                  <a14:imgLayer r:embed="rId3">
                    <a14:imgEffect>
                      <a14:sharpenSoften amount="-25000"/>
                    </a14:imgEffect>
                    <a14:imgEffect>
                      <a14:saturation sat="0"/>
                    </a14:imgEffect>
                  </a14:imgLayer>
                </a14:imgProps>
              </a:ext>
            </a:extLst>
          </a:blip>
          <a:stretch>
            <a:fillRect/>
          </a:stretch>
        </p:blipFill>
        <p:spPr>
          <a:xfrm>
            <a:off x="9525" y="0"/>
            <a:ext cx="12172950" cy="6858000"/>
          </a:xfrm>
          <a:no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9525" y="0"/>
            <a:ext cx="12192000" cy="6858000"/>
          </a:xfrm>
          <a:prstGeom prst="rect">
            <a:avLst/>
          </a:prstGeom>
          <a:solidFill>
            <a:schemeClr val="accent5">
              <a:alpha val="7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1108871"/>
            <a:ext cx="10787270" cy="830649"/>
          </a:xfrm>
        </p:spPr>
        <p:txBody>
          <a:bodyPr>
            <a:normAutofit fontScale="90000"/>
          </a:bodyPr>
          <a:lstStyle/>
          <a:p>
            <a:r>
              <a:rPr lang="en-US" dirty="0">
                <a:solidFill>
                  <a:schemeClr val="bg1"/>
                </a:solidFill>
              </a:rPr>
              <a:t>THANK YOU</a:t>
            </a:r>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4237843" y="3048392"/>
            <a:ext cx="558449" cy="558449"/>
          </a:xfrm>
          <a:prstGeom prst="rect">
            <a:avLst/>
          </a:prstGeom>
        </p:spPr>
      </p:pic>
      <p:sp>
        <p:nvSpPr>
          <p:cNvPr id="22" name="Subtitle 2">
            <a:extLst>
              <a:ext uri="{FF2B5EF4-FFF2-40B4-BE49-F238E27FC236}">
                <a16:creationId xmlns:a16="http://schemas.microsoft.com/office/drawing/2014/main" id="{B20D8BBE-6E30-4694-B297-6DE5AE496FF7}"/>
              </a:ext>
            </a:extLst>
          </p:cNvPr>
          <p:cNvSpPr txBox="1">
            <a:spLocks/>
          </p:cNvSpPr>
          <p:nvPr/>
        </p:nvSpPr>
        <p:spPr>
          <a:xfrm>
            <a:off x="5123419" y="3048391"/>
            <a:ext cx="2832804"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z="1800" spc="300" dirty="0">
                <a:latin typeface="+mj-lt"/>
                <a:cs typeface="Gill Sans" panose="020B0502020104020203" pitchFamily="34" charset="-79"/>
              </a:rPr>
              <a:t>SHAURYA CHOUDHARY</a:t>
            </a: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spTree>
    <p:extLst>
      <p:ext uri="{BB962C8B-B14F-4D97-AF65-F5344CB8AC3E}">
        <p14:creationId xmlns:p14="http://schemas.microsoft.com/office/powerpoint/2010/main" val="9277275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grpId="0" nodeType="with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6"/>
                                        </p:tgtEl>
                                        <p:attrNameLst>
                                          <p:attrName>ppt_x</p:attrName>
                                          <p:attrName>ppt_y</p:attrName>
                                        </p:attrNameLst>
                                      </p:cBhvr>
                                    </p:animMotion>
                                    <p:animRot by="1500000">
                                      <p:cBhvr>
                                        <p:cTn id="7" dur="125" fill="hold">
                                          <p:stCondLst>
                                            <p:cond delay="0"/>
                                          </p:stCondLst>
                                        </p:cTn>
                                        <p:tgtEl>
                                          <p:spTgt spid="6"/>
                                        </p:tgtEl>
                                        <p:attrNameLst>
                                          <p:attrName>r</p:attrName>
                                        </p:attrNameLst>
                                      </p:cBhvr>
                                    </p:animRot>
                                    <p:animRot by="-1500000">
                                      <p:cBhvr>
                                        <p:cTn id="8" dur="125" fill="hold">
                                          <p:stCondLst>
                                            <p:cond delay="125"/>
                                          </p:stCondLst>
                                        </p:cTn>
                                        <p:tgtEl>
                                          <p:spTgt spid="6"/>
                                        </p:tgtEl>
                                        <p:attrNameLst>
                                          <p:attrName>r</p:attrName>
                                        </p:attrNameLst>
                                      </p:cBhvr>
                                    </p:animRot>
                                    <p:animRot by="-1500000">
                                      <p:cBhvr>
                                        <p:cTn id="9" dur="125" fill="hold">
                                          <p:stCondLst>
                                            <p:cond delay="250"/>
                                          </p:stCondLst>
                                        </p:cTn>
                                        <p:tgtEl>
                                          <p:spTgt spid="6"/>
                                        </p:tgtEl>
                                        <p:attrNameLst>
                                          <p:attrName>r</p:attrName>
                                        </p:attrNameLst>
                                      </p:cBhvr>
                                    </p:animRot>
                                    <p:animRot by="1500000">
                                      <p:cBhvr>
                                        <p:cTn id="10" dur="125" fill="hold">
                                          <p:stCondLst>
                                            <p:cond delay="375"/>
                                          </p:stCondLst>
                                        </p:cTn>
                                        <p:tgtEl>
                                          <p:spTgt spid="6"/>
                                        </p:tgtEl>
                                        <p:attrNameLst>
                                          <p:attrName>r</p:attrName>
                                        </p:attrNameLst>
                                      </p:cBhvr>
                                    </p:animRot>
                                  </p:childTnLst>
                                </p:cTn>
                              </p:par>
                              <p:par>
                                <p:cTn id="11" presetID="16" presetClass="emph" presetSubtype="0" fill="hold" nodeType="withEffect">
                                  <p:stCondLst>
                                    <p:cond delay="0"/>
                                  </p:stCondLst>
                                  <p:iterate type="lt">
                                    <p:tmPct val="4000"/>
                                  </p:iterate>
                                  <p:childTnLst>
                                    <p:set>
                                      <p:cBhvr override="childStyle">
                                        <p:cTn id="12" dur="500" fill="hold"/>
                                        <p:tgtEl>
                                          <p:spTgt spid="22"/>
                                        </p:tgtEl>
                                        <p:attrNameLst>
                                          <p:attrName>style.color</p:attrName>
                                        </p:attrNameLst>
                                      </p:cBhvr>
                                      <p:to>
                                        <p:clrVal>
                                          <a:schemeClr val="accent2"/>
                                        </p:clrVal>
                                      </p:to>
                                    </p:set>
                                    <p:set>
                                      <p:cBhvr>
                                        <p:cTn id="13" dur="500" fill="hold"/>
                                        <p:tgtEl>
                                          <p:spTgt spid="22"/>
                                        </p:tgtEl>
                                        <p:attrNameLst>
                                          <p:attrName>fillcolor</p:attrName>
                                        </p:attrNameLst>
                                      </p:cBhvr>
                                      <p:to>
                                        <p:clrVal>
                                          <a:schemeClr val="accent2"/>
                                        </p:clrVal>
                                      </p:to>
                                    </p:set>
                                    <p:set>
                                      <p:cBhvr>
                                        <p:cTn id="14" dur="500" fill="hold"/>
                                        <p:tgtEl>
                                          <p:spTgt spid="22"/>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2520779"/>
            <a:ext cx="5251450" cy="1661297"/>
          </a:xfrm>
        </p:spPr>
        <p:txBody>
          <a:bodyPr>
            <a:normAutofit fontScale="90000"/>
          </a:bodyPr>
          <a:lstStyle/>
          <a:p>
            <a:r>
              <a:rPr lang="en-US" dirty="0"/>
              <a:t>INTRODUCTION</a:t>
            </a:r>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6096000" y="3999513"/>
            <a:ext cx="5251450" cy="365125"/>
          </a:xfrm>
        </p:spPr>
        <p:txBody>
          <a:bodyPr>
            <a:normAutofit fontScale="85000" lnSpcReduction="20000"/>
          </a:bodyPr>
          <a:lstStyle/>
          <a:p>
            <a:r>
              <a:rPr lang="en-US" spc="300" dirty="0"/>
              <a:t>A brief insight </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35785031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560F0-D166-43C5-AD16-F78F6A30A799}"/>
              </a:ext>
            </a:extLst>
          </p:cNvPr>
          <p:cNvSpPr>
            <a:spLocks noGrp="1"/>
          </p:cNvSpPr>
          <p:nvPr>
            <p:ph type="title"/>
          </p:nvPr>
        </p:nvSpPr>
        <p:spPr>
          <a:xfrm>
            <a:off x="5476972" y="365125"/>
            <a:ext cx="6334028" cy="573989"/>
          </a:xfrm>
        </p:spPr>
        <p:txBody>
          <a:bodyPr/>
          <a:lstStyle/>
          <a:p>
            <a:r>
              <a:rPr lang="en-US" dirty="0"/>
              <a:t>Trading</a:t>
            </a:r>
          </a:p>
        </p:txBody>
      </p:sp>
      <p:sp>
        <p:nvSpPr>
          <p:cNvPr id="3" name="Content Placeholder 2">
            <a:extLst>
              <a:ext uri="{FF2B5EF4-FFF2-40B4-BE49-F238E27FC236}">
                <a16:creationId xmlns:a16="http://schemas.microsoft.com/office/drawing/2014/main" id="{4802B299-9113-4F75-94C6-89AB991E8450}"/>
              </a:ext>
            </a:extLst>
          </p:cNvPr>
          <p:cNvSpPr>
            <a:spLocks noGrp="1"/>
          </p:cNvSpPr>
          <p:nvPr>
            <p:ph idx="1"/>
          </p:nvPr>
        </p:nvSpPr>
        <p:spPr>
          <a:xfrm>
            <a:off x="5156462" y="1625512"/>
            <a:ext cx="6654538" cy="4636392"/>
          </a:xfrm>
        </p:spPr>
        <p:txBody>
          <a:bodyPr>
            <a:normAutofit/>
          </a:bodyPr>
          <a:lstStyle/>
          <a:p>
            <a:r>
              <a:rPr lang="en-US" dirty="0"/>
              <a:t>Trade involves the transfer of goods or services from one person or entity to another, often in exchange for money. Economists refer to a system or network that allows trade as a market.</a:t>
            </a:r>
          </a:p>
          <a:p>
            <a:r>
              <a:rPr lang="en-US" u="sng" dirty="0"/>
              <a:t>A stock market</a:t>
            </a:r>
            <a:r>
              <a:rPr lang="en-US" dirty="0"/>
              <a:t> is the aggregation of buyers and sellers (a loose network of economic transactions, not a physical facility or discrete entity) of stocks (also called shares), which represent ownership claims on businesses; these may include securities listed on a public stock exchange, as well as stock that is only traded privately, such as shares of private companies which are sold to investors through equity crowdfunding platforms. Investment in the stock market is most often done via stockbrokerages and electronic trading platforms. Investment is usually made with an investment strategy in mind.</a:t>
            </a:r>
          </a:p>
        </p:txBody>
      </p:sp>
      <p:sp>
        <p:nvSpPr>
          <p:cNvPr id="4" name="Text Placeholder 3">
            <a:extLst>
              <a:ext uri="{FF2B5EF4-FFF2-40B4-BE49-F238E27FC236}">
                <a16:creationId xmlns:a16="http://schemas.microsoft.com/office/drawing/2014/main" id="{9D7582BE-5DB4-4310-9C90-CBF97CBF008E}"/>
              </a:ext>
            </a:extLst>
          </p:cNvPr>
          <p:cNvSpPr>
            <a:spLocks noGrp="1"/>
          </p:cNvSpPr>
          <p:nvPr>
            <p:ph type="body" idx="13"/>
          </p:nvPr>
        </p:nvSpPr>
        <p:spPr>
          <a:xfrm>
            <a:off x="5476972" y="1003687"/>
            <a:ext cx="6334027" cy="365125"/>
          </a:xfrm>
        </p:spPr>
        <p:txBody>
          <a:bodyPr/>
          <a:lstStyle/>
          <a:p>
            <a:r>
              <a:rPr lang="en-US" dirty="0"/>
              <a:t>Backbone of economy?</a:t>
            </a:r>
          </a:p>
        </p:txBody>
      </p:sp>
      <p:sp>
        <p:nvSpPr>
          <p:cNvPr id="6" name="Slide Number Placeholder 5">
            <a:extLst>
              <a:ext uri="{FF2B5EF4-FFF2-40B4-BE49-F238E27FC236}">
                <a16:creationId xmlns:a16="http://schemas.microsoft.com/office/drawing/2014/main" id="{48AF4778-7BBE-42C6-B336-2EAD24A9C299}"/>
              </a:ext>
            </a:extLst>
          </p:cNvPr>
          <p:cNvSpPr>
            <a:spLocks noGrp="1"/>
          </p:cNvSpPr>
          <p:nvPr>
            <p:ph type="sldNum" sz="quarter" idx="4"/>
          </p:nvPr>
        </p:nvSpPr>
        <p:spPr/>
        <p:txBody>
          <a:bodyPr/>
          <a:lstStyle/>
          <a:p>
            <a:fld id="{8C2E478F-E849-4A8C-AF1F-CBCC78A7CBFA}" type="slidenum">
              <a:rPr lang="en-US" smtClean="0"/>
              <a:t>3</a:t>
            </a:fld>
            <a:endParaRPr lang="en-US" dirty="0"/>
          </a:p>
        </p:txBody>
      </p:sp>
      <p:pic>
        <p:nvPicPr>
          <p:cNvPr id="8" name="Picture Placeholder 7">
            <a:extLst>
              <a:ext uri="{FF2B5EF4-FFF2-40B4-BE49-F238E27FC236}">
                <a16:creationId xmlns:a16="http://schemas.microsoft.com/office/drawing/2014/main" id="{49E4AB9C-46B5-4B41-8679-7E87ABE3C84A}"/>
              </a:ext>
            </a:extLst>
          </p:cNvPr>
          <p:cNvPicPr>
            <a:picLocks noGrp="1" noChangeAspect="1"/>
          </p:cNvPicPr>
          <p:nvPr>
            <p:ph type="pic" sz="quarter" idx="14"/>
          </p:nvPr>
        </p:nvPicPr>
        <p:blipFill rotWithShape="1">
          <a:blip r:embed="rId2"/>
          <a:srcRect t="-27147" r="5055" b="-29541"/>
          <a:stretch/>
        </p:blipFill>
        <p:spPr>
          <a:xfrm>
            <a:off x="0" y="0"/>
            <a:ext cx="5156200" cy="6846888"/>
          </a:xfrm>
        </p:spPr>
      </p:pic>
    </p:spTree>
    <p:extLst>
      <p:ext uri="{BB962C8B-B14F-4D97-AF65-F5344CB8AC3E}">
        <p14:creationId xmlns:p14="http://schemas.microsoft.com/office/powerpoint/2010/main" val="286112702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urtains"/>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560F0-D166-43C5-AD16-F78F6A30A799}"/>
              </a:ext>
            </a:extLst>
          </p:cNvPr>
          <p:cNvSpPr>
            <a:spLocks noGrp="1"/>
          </p:cNvSpPr>
          <p:nvPr>
            <p:ph type="title"/>
          </p:nvPr>
        </p:nvSpPr>
        <p:spPr>
          <a:xfrm>
            <a:off x="5156462" y="365125"/>
            <a:ext cx="6654538" cy="573989"/>
          </a:xfrm>
        </p:spPr>
        <p:txBody>
          <a:bodyPr/>
          <a:lstStyle/>
          <a:p>
            <a:r>
              <a:rPr lang="en-US" dirty="0"/>
              <a:t>Abstract</a:t>
            </a:r>
          </a:p>
        </p:txBody>
      </p:sp>
      <p:sp>
        <p:nvSpPr>
          <p:cNvPr id="3" name="Content Placeholder 2">
            <a:extLst>
              <a:ext uri="{FF2B5EF4-FFF2-40B4-BE49-F238E27FC236}">
                <a16:creationId xmlns:a16="http://schemas.microsoft.com/office/drawing/2014/main" id="{4802B299-9113-4F75-94C6-89AB991E8450}"/>
              </a:ext>
            </a:extLst>
          </p:cNvPr>
          <p:cNvSpPr>
            <a:spLocks noGrp="1"/>
          </p:cNvSpPr>
          <p:nvPr>
            <p:ph idx="1"/>
          </p:nvPr>
        </p:nvSpPr>
        <p:spPr>
          <a:xfrm>
            <a:off x="5156462" y="1625512"/>
            <a:ext cx="6654538" cy="4636392"/>
          </a:xfrm>
        </p:spPr>
        <p:txBody>
          <a:bodyPr>
            <a:normAutofit fontScale="85000" lnSpcReduction="10000"/>
          </a:bodyPr>
          <a:lstStyle/>
          <a:p>
            <a:pPr marL="0" indent="0" algn="just">
              <a:buNone/>
            </a:pPr>
            <a:r>
              <a:rPr lang="en-US" dirty="0"/>
              <a:t>This project is made for the J-Component of Artificial Intelligence course, the main objective of doing this project is to implement a program for real-life problems with AI and understand its working. </a:t>
            </a:r>
          </a:p>
          <a:p>
            <a:pPr marL="0" indent="0" algn="just">
              <a:buNone/>
            </a:pPr>
            <a:r>
              <a:rPr lang="en-US" dirty="0"/>
              <a:t>The aim of our project is to train an AI over a standard stock market dataset and allow him to trade in order to get most profit over time. The financial market in real is very uncertain and possess high risk factors, therefore the implementation of this project can’t be used in real-life trading. The main purpose is to get familiar and learn, with the implementation of this project, about the flow work of Artificial Intelligence and usage of different approaches along with the various libraries to obtain  desired applications.</a:t>
            </a:r>
          </a:p>
          <a:p>
            <a:pPr marL="0" indent="0" algn="just">
              <a:buNone/>
            </a:pPr>
            <a:r>
              <a:rPr lang="en-US" dirty="0"/>
              <a:t>We’ll be focusing on the S&amp;P 500 index dataset to train our agent with reinforcement learning through Keras API (which uses TensorFlow in its backend) to  predict the Stock Market prices over time and take appropriate trade decisions in order to obtain maximized profit.</a:t>
            </a:r>
          </a:p>
          <a:p>
            <a:pPr marL="0" indent="0" algn="just">
              <a:buNone/>
            </a:pPr>
            <a:r>
              <a:rPr lang="en-US" dirty="0"/>
              <a:t>More details about the project will be further discussed in the presentation. </a:t>
            </a:r>
          </a:p>
        </p:txBody>
      </p:sp>
      <p:sp>
        <p:nvSpPr>
          <p:cNvPr id="4" name="Text Placeholder 3">
            <a:extLst>
              <a:ext uri="{FF2B5EF4-FFF2-40B4-BE49-F238E27FC236}">
                <a16:creationId xmlns:a16="http://schemas.microsoft.com/office/drawing/2014/main" id="{9D7582BE-5DB4-4310-9C90-CBF97CBF008E}"/>
              </a:ext>
            </a:extLst>
          </p:cNvPr>
          <p:cNvSpPr>
            <a:spLocks noGrp="1"/>
          </p:cNvSpPr>
          <p:nvPr>
            <p:ph type="body" idx="13"/>
          </p:nvPr>
        </p:nvSpPr>
        <p:spPr>
          <a:xfrm>
            <a:off x="5156462" y="1003687"/>
            <a:ext cx="6654537" cy="365125"/>
          </a:xfrm>
        </p:spPr>
        <p:txBody>
          <a:bodyPr/>
          <a:lstStyle/>
          <a:p>
            <a:r>
              <a:rPr lang="en-US" dirty="0"/>
              <a:t>Quick Overview</a:t>
            </a:r>
          </a:p>
        </p:txBody>
      </p:sp>
      <p:sp>
        <p:nvSpPr>
          <p:cNvPr id="6" name="Slide Number Placeholder 5">
            <a:extLst>
              <a:ext uri="{FF2B5EF4-FFF2-40B4-BE49-F238E27FC236}">
                <a16:creationId xmlns:a16="http://schemas.microsoft.com/office/drawing/2014/main" id="{48AF4778-7BBE-42C6-B336-2EAD24A9C299}"/>
              </a:ext>
            </a:extLst>
          </p:cNvPr>
          <p:cNvSpPr>
            <a:spLocks noGrp="1"/>
          </p:cNvSpPr>
          <p:nvPr>
            <p:ph type="sldNum" sz="quarter" idx="4"/>
          </p:nvPr>
        </p:nvSpPr>
        <p:spPr/>
        <p:txBody>
          <a:bodyPr/>
          <a:lstStyle/>
          <a:p>
            <a:fld id="{8C2E478F-E849-4A8C-AF1F-CBCC78A7CBFA}" type="slidenum">
              <a:rPr lang="en-US" smtClean="0"/>
              <a:t>4</a:t>
            </a:fld>
            <a:endParaRPr lang="en-US" dirty="0"/>
          </a:p>
        </p:txBody>
      </p:sp>
      <p:pic>
        <p:nvPicPr>
          <p:cNvPr id="16" name="Picture Placeholder 15">
            <a:extLst>
              <a:ext uri="{FF2B5EF4-FFF2-40B4-BE49-F238E27FC236}">
                <a16:creationId xmlns:a16="http://schemas.microsoft.com/office/drawing/2014/main" id="{032024F2-60F4-425D-B061-6167FD5E41EC}"/>
              </a:ext>
            </a:extLst>
          </p:cNvPr>
          <p:cNvPicPr>
            <a:picLocks noGrp="1" noChangeAspect="1"/>
          </p:cNvPicPr>
          <p:nvPr>
            <p:ph type="pic" sz="quarter" idx="14"/>
          </p:nvPr>
        </p:nvPicPr>
        <p:blipFill rotWithShape="1">
          <a:blip r:embed="rId2"/>
          <a:srcRect l="16034" t="-35927" r="12724" b="-35649"/>
          <a:stretch/>
        </p:blipFill>
        <p:spPr>
          <a:xfrm>
            <a:off x="0" y="0"/>
            <a:ext cx="5416550" cy="6846932"/>
          </a:xfrm>
        </p:spPr>
      </p:pic>
    </p:spTree>
    <p:extLst>
      <p:ext uri="{BB962C8B-B14F-4D97-AF65-F5344CB8AC3E}">
        <p14:creationId xmlns:p14="http://schemas.microsoft.com/office/powerpoint/2010/main" val="38696875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Placeholder 14">
            <a:extLst>
              <a:ext uri="{FF2B5EF4-FFF2-40B4-BE49-F238E27FC236}">
                <a16:creationId xmlns:a16="http://schemas.microsoft.com/office/drawing/2014/main" id="{F4506A76-089C-4CFF-B5F0-B78F18C2C610}"/>
              </a:ext>
            </a:extLst>
          </p:cNvPr>
          <p:cNvPicPr>
            <a:picLocks noGrp="1" noChangeAspect="1"/>
          </p:cNvPicPr>
          <p:nvPr>
            <p:ph type="pic" sz="quarter" idx="14"/>
          </p:nvPr>
        </p:nvPicPr>
        <p:blipFill rotWithShape="1">
          <a:blip r:embed="rId3">
            <a:extLst>
              <a:ext uri="{BEBA8EAE-BF5A-486C-A8C5-ECC9F3942E4B}">
                <a14:imgProps xmlns:a14="http://schemas.microsoft.com/office/drawing/2010/main">
                  <a14:imgLayer r:embed="rId4">
                    <a14:imgEffect>
                      <a14:sharpenSoften amount="-100000"/>
                    </a14:imgEffect>
                    <a14:imgEffect>
                      <a14:brightnessContrast bright="-49000" contrast="15000"/>
                    </a14:imgEffect>
                  </a14:imgLayer>
                </a14:imgProps>
              </a:ext>
            </a:extLst>
          </a:blip>
          <a:srcRect l="17397" r="29154"/>
          <a:stretch/>
        </p:blipFill>
        <p:spPr>
          <a:xfrm>
            <a:off x="0" y="-19878"/>
            <a:ext cx="5447071" cy="6866810"/>
          </a:xfrm>
        </p:spPr>
      </p:pic>
      <p:sp>
        <p:nvSpPr>
          <p:cNvPr id="44" name="Freeform: Shape 43">
            <a:extLst>
              <a:ext uri="{FF2B5EF4-FFF2-40B4-BE49-F238E27FC236}">
                <a16:creationId xmlns:a16="http://schemas.microsoft.com/office/drawing/2014/main" id="{785F2504-A35A-4AAB-94E4-C1479349F703}"/>
              </a:ext>
              <a:ext uri="{C183D7F6-B498-43B3-948B-1728B52AA6E4}">
                <adec:decorative xmlns:adec="http://schemas.microsoft.com/office/drawing/2017/decorative" val="1"/>
              </a:ext>
            </a:extLst>
          </p:cNvPr>
          <p:cNvSpPr/>
          <p:nvPr/>
        </p:nvSpPr>
        <p:spPr>
          <a:xfrm>
            <a:off x="0" y="-8810"/>
            <a:ext cx="5447072"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5614625" y="1508289"/>
            <a:ext cx="6470538" cy="4468305"/>
          </a:xfrm>
        </p:spPr>
        <p:txBody>
          <a:bodyPr>
            <a:normAutofit fontScale="92500" lnSpcReduction="10000"/>
          </a:bodyPr>
          <a:lstStyle/>
          <a:p>
            <a:pPr lvl="0" algn="just"/>
            <a:r>
              <a:rPr lang="en-US" dirty="0">
                <a:latin typeface="Times New Roman" panose="02020603050405020304" pitchFamily="18" charset="0"/>
                <a:cs typeface="Times New Roman" panose="02020603050405020304" pitchFamily="18" charset="0"/>
              </a:rPr>
              <a:t>Artificial Intelligence is taking over in pretty much every segment, and the financial market is no special case.</a:t>
            </a:r>
          </a:p>
          <a:p>
            <a:pPr lvl="0" algn="just"/>
            <a:r>
              <a:rPr lang="en-US" dirty="0">
                <a:latin typeface="Times New Roman" panose="02020603050405020304" pitchFamily="18" charset="0"/>
                <a:cs typeface="Times New Roman" panose="02020603050405020304" pitchFamily="18" charset="0"/>
              </a:rPr>
              <a:t>Making mechanized algorithmic exchanging models will accommodate a quicker and progressively precise examination of stocks before purchase.</a:t>
            </a:r>
          </a:p>
          <a:p>
            <a:pPr lvl="0" algn="just"/>
            <a:r>
              <a:rPr lang="en-US" dirty="0">
                <a:latin typeface="Times New Roman" panose="02020603050405020304" pitchFamily="18" charset="0"/>
                <a:cs typeface="Times New Roman" panose="02020603050405020304" pitchFamily="18" charset="0"/>
              </a:rPr>
              <a:t>Various indicators can be analyzed at a speed that people are unequipped for. Additionally, in case of humans, it is risky to work with feelings.</a:t>
            </a:r>
          </a:p>
          <a:p>
            <a:pPr lvl="0" algn="just"/>
            <a:r>
              <a:rPr lang="en-US" dirty="0">
                <a:latin typeface="Times New Roman" panose="02020603050405020304" pitchFamily="18" charset="0"/>
                <a:cs typeface="Times New Roman" panose="02020603050405020304" pitchFamily="18" charset="0"/>
              </a:rPr>
              <a:t>AI models can tackle that issue. There is likewise a decrease in exchange costs, as there is no requirement for persistent supervision.</a:t>
            </a:r>
          </a:p>
          <a:p>
            <a:pPr lvl="0" algn="just"/>
            <a:r>
              <a:rPr lang="en-US" dirty="0">
                <a:latin typeface="Times New Roman" panose="02020603050405020304" pitchFamily="18" charset="0"/>
                <a:cs typeface="Times New Roman" panose="02020603050405020304" pitchFamily="18" charset="0"/>
              </a:rPr>
              <a:t>In order to obtain such a situation, the agent should be aware of various stocks and be able to somewhat predict their future prices.</a:t>
            </a:r>
          </a:p>
          <a:p>
            <a:pPr lvl="0" algn="just"/>
            <a:r>
              <a:rPr lang="en-US" dirty="0">
                <a:latin typeface="Times New Roman" panose="02020603050405020304" pitchFamily="18" charset="0"/>
                <a:cs typeface="Times New Roman" panose="02020603050405020304" pitchFamily="18" charset="0"/>
              </a:rPr>
              <a:t>Reinforcement Learning will be used to train the AI agent to tackle these problems and get optimal results over time.</a:t>
            </a:r>
          </a:p>
          <a:p>
            <a:pPr lvl="0" algn="just"/>
            <a:endParaRPr lang="en-US" dirty="0">
              <a:latin typeface="Times New Roman" panose="02020603050405020304" pitchFamily="18" charset="0"/>
              <a:cs typeface="Times New Roman" panose="02020603050405020304" pitchFamily="18" charset="0"/>
            </a:endParaRPr>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5</a:t>
            </a:fld>
            <a:endParaRPr lang="en-US" dirty="0"/>
          </a:p>
        </p:txBody>
      </p:sp>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352732" y="3091418"/>
            <a:ext cx="4741607" cy="573989"/>
          </a:xfrm>
        </p:spPr>
        <p:txBody>
          <a:bodyPr/>
          <a:lstStyle/>
          <a:p>
            <a:r>
              <a:rPr lang="en-US" dirty="0">
                <a:solidFill>
                  <a:schemeClr val="bg1"/>
                </a:solidFill>
              </a:rPr>
              <a:t>Problem Description</a:t>
            </a:r>
          </a:p>
        </p:txBody>
      </p:sp>
      <p:pic>
        <p:nvPicPr>
          <p:cNvPr id="17" name="Graphic 16" descr="Arrow Rotate right">
            <a:extLst>
              <a:ext uri="{FF2B5EF4-FFF2-40B4-BE49-F238E27FC236}">
                <a16:creationId xmlns:a16="http://schemas.microsoft.com/office/drawing/2014/main" id="{416372D2-9471-40B2-8685-B2E8601BD38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rot="20181107">
            <a:off x="5256570" y="663991"/>
            <a:ext cx="914400" cy="914400"/>
          </a:xfrm>
          <a:prstGeom prst="rect">
            <a:avLst/>
          </a:prstGeom>
        </p:spPr>
      </p:pic>
    </p:spTree>
    <p:extLst>
      <p:ext uri="{BB962C8B-B14F-4D97-AF65-F5344CB8AC3E}">
        <p14:creationId xmlns:p14="http://schemas.microsoft.com/office/powerpoint/2010/main" val="27203617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1A91-5FF5-49F8-887A-1ACAAD4EE863}"/>
              </a:ext>
            </a:extLst>
          </p:cNvPr>
          <p:cNvSpPr>
            <a:spLocks noGrp="1"/>
          </p:cNvSpPr>
          <p:nvPr>
            <p:ph type="title"/>
          </p:nvPr>
        </p:nvSpPr>
        <p:spPr/>
        <p:txBody>
          <a:bodyPr/>
          <a:lstStyle/>
          <a:p>
            <a:r>
              <a:rPr lang="en-US" sz="3200" dirty="0"/>
              <a:t>Reinforcement Learning</a:t>
            </a:r>
          </a:p>
        </p:txBody>
      </p:sp>
      <p:sp>
        <p:nvSpPr>
          <p:cNvPr id="3" name="Content Placeholder 2">
            <a:extLst>
              <a:ext uri="{FF2B5EF4-FFF2-40B4-BE49-F238E27FC236}">
                <a16:creationId xmlns:a16="http://schemas.microsoft.com/office/drawing/2014/main" id="{CBCA21AA-6E9E-40A4-AAC3-0668B65810CA}"/>
              </a:ext>
            </a:extLst>
          </p:cNvPr>
          <p:cNvSpPr>
            <a:spLocks noGrp="1"/>
          </p:cNvSpPr>
          <p:nvPr>
            <p:ph idx="1"/>
          </p:nvPr>
        </p:nvSpPr>
        <p:spPr/>
        <p:txBody>
          <a:bodyPr/>
          <a:lstStyle/>
          <a:p>
            <a:r>
              <a:rPr lang="en-US" dirty="0"/>
              <a:t>Reinforcement learning (RL) is an area of machine learning concerned with how software agents ought to take actions in an environment in order to maximize some notion of cumulative reward. Reinforcement learning is one of three basic machine learning paradigms, alongside supervised learning and unsupervised learning.</a:t>
            </a:r>
          </a:p>
          <a:p>
            <a:r>
              <a:rPr lang="en-US" dirty="0"/>
              <a:t>Reinforcement learning differs from supervised learning in not needing labelled input/output pairs be presented. Instead the focus is on finding a balance between exploration (of uncharted territory) and exploitation (of current knowledge).</a:t>
            </a:r>
          </a:p>
        </p:txBody>
      </p:sp>
      <p:sp>
        <p:nvSpPr>
          <p:cNvPr id="4" name="Text Placeholder 3">
            <a:extLst>
              <a:ext uri="{FF2B5EF4-FFF2-40B4-BE49-F238E27FC236}">
                <a16:creationId xmlns:a16="http://schemas.microsoft.com/office/drawing/2014/main" id="{E4C64BBE-36E7-45E8-A3AA-D9088C67E739}"/>
              </a:ext>
            </a:extLst>
          </p:cNvPr>
          <p:cNvSpPr>
            <a:spLocks noGrp="1"/>
          </p:cNvSpPr>
          <p:nvPr>
            <p:ph type="body" idx="13"/>
          </p:nvPr>
        </p:nvSpPr>
        <p:spPr/>
        <p:txBody>
          <a:bodyPr/>
          <a:lstStyle/>
          <a:p>
            <a:r>
              <a:rPr lang="en-US" dirty="0"/>
              <a:t>The optimal approach?</a:t>
            </a:r>
          </a:p>
        </p:txBody>
      </p:sp>
      <p:pic>
        <p:nvPicPr>
          <p:cNvPr id="9" name="Picture Placeholder 8">
            <a:extLst>
              <a:ext uri="{FF2B5EF4-FFF2-40B4-BE49-F238E27FC236}">
                <a16:creationId xmlns:a16="http://schemas.microsoft.com/office/drawing/2014/main" id="{3BE487A1-5F7A-4D73-AD7A-3D61FEF42774}"/>
              </a:ext>
            </a:extLst>
          </p:cNvPr>
          <p:cNvPicPr>
            <a:picLocks noGrp="1" noChangeAspect="1"/>
          </p:cNvPicPr>
          <p:nvPr>
            <p:ph type="pic" sz="quarter" idx="14"/>
          </p:nvPr>
        </p:nvPicPr>
        <p:blipFill>
          <a:blip r:embed="rId2">
            <a:extLst>
              <a:ext uri="{BEBA8EAE-BF5A-486C-A8C5-ECC9F3942E4B}">
                <a14:imgProps xmlns:a14="http://schemas.microsoft.com/office/drawing/2010/main">
                  <a14:imgLayer r:embed="rId3">
                    <a14:imgEffect>
                      <a14:sharpenSoften amount="-57000"/>
                    </a14:imgEffect>
                    <a14:imgEffect>
                      <a14:brightnessContrast bright="-32000"/>
                    </a14:imgEffect>
                  </a14:imgLayer>
                </a14:imgProps>
              </a:ext>
            </a:extLst>
          </a:blip>
          <a:srcRect l="27643" r="27643"/>
          <a:stretch>
            <a:fillRect/>
          </a:stretch>
        </p:blipFill>
        <p:spPr/>
      </p:pic>
      <p:sp>
        <p:nvSpPr>
          <p:cNvPr id="6" name="Slide Number Placeholder 5">
            <a:extLst>
              <a:ext uri="{FF2B5EF4-FFF2-40B4-BE49-F238E27FC236}">
                <a16:creationId xmlns:a16="http://schemas.microsoft.com/office/drawing/2014/main" id="{E4219AA6-16F9-4F3D-A259-1E521BB329DB}"/>
              </a:ext>
            </a:extLst>
          </p:cNvPr>
          <p:cNvSpPr>
            <a:spLocks noGrp="1"/>
          </p:cNvSpPr>
          <p:nvPr>
            <p:ph type="sldNum" sz="quarter" idx="4"/>
          </p:nvPr>
        </p:nvSpPr>
        <p:spPr/>
        <p:txBody>
          <a:bodyPr/>
          <a:lstStyle/>
          <a:p>
            <a:fld id="{8C2E478F-E849-4A8C-AF1F-CBCC78A7CBFA}" type="slidenum">
              <a:rPr lang="en-US" smtClean="0"/>
              <a:t>6</a:t>
            </a:fld>
            <a:endParaRPr lang="en-US" dirty="0"/>
          </a:p>
        </p:txBody>
      </p:sp>
    </p:spTree>
    <p:extLst>
      <p:ext uri="{BB962C8B-B14F-4D97-AF65-F5344CB8AC3E}">
        <p14:creationId xmlns:p14="http://schemas.microsoft.com/office/powerpoint/2010/main" val="32602419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71A91-5FF5-49F8-887A-1ACAAD4EE863}"/>
              </a:ext>
            </a:extLst>
          </p:cNvPr>
          <p:cNvSpPr>
            <a:spLocks noGrp="1"/>
          </p:cNvSpPr>
          <p:nvPr>
            <p:ph type="title"/>
          </p:nvPr>
        </p:nvSpPr>
        <p:spPr>
          <a:xfrm>
            <a:off x="4383464" y="78130"/>
            <a:ext cx="7427536" cy="573989"/>
          </a:xfrm>
        </p:spPr>
        <p:txBody>
          <a:bodyPr/>
          <a:lstStyle/>
          <a:p>
            <a:r>
              <a:rPr lang="en-US" sz="3200" dirty="0"/>
              <a:t>Deep q-network</a:t>
            </a:r>
          </a:p>
        </p:txBody>
      </p:sp>
      <p:sp>
        <p:nvSpPr>
          <p:cNvPr id="3" name="Content Placeholder 2">
            <a:extLst>
              <a:ext uri="{FF2B5EF4-FFF2-40B4-BE49-F238E27FC236}">
                <a16:creationId xmlns:a16="http://schemas.microsoft.com/office/drawing/2014/main" id="{CBCA21AA-6E9E-40A4-AAC3-0668B65810CA}"/>
              </a:ext>
            </a:extLst>
          </p:cNvPr>
          <p:cNvSpPr>
            <a:spLocks noGrp="1"/>
          </p:cNvSpPr>
          <p:nvPr>
            <p:ph idx="1"/>
          </p:nvPr>
        </p:nvSpPr>
        <p:spPr>
          <a:xfrm>
            <a:off x="4383464" y="810705"/>
            <a:ext cx="7427536" cy="5682170"/>
          </a:xfrm>
        </p:spPr>
        <p:txBody>
          <a:bodyPr>
            <a:normAutofit fontScale="92500"/>
          </a:bodyPr>
          <a:lstStyle/>
          <a:p>
            <a:pPr algn="just"/>
            <a:r>
              <a:rPr lang="en-US" dirty="0"/>
              <a:t>Q-learning learns the action-value function Q(s, a): how good to take an action at a particular state. Q is called the action-value function.</a:t>
            </a:r>
          </a:p>
          <a:p>
            <a:pPr algn="just"/>
            <a:r>
              <a:rPr lang="en-US" dirty="0"/>
              <a:t>In Q-learning, we build a memory table Q[s, a] to store Q-values for all possible combinations of s and a. If you are a chess player, it is the cheat sheet for the best move.</a:t>
            </a:r>
          </a:p>
          <a:p>
            <a:pPr algn="just"/>
            <a:r>
              <a:rPr lang="en-US" dirty="0"/>
              <a:t>DQN overcomes unstable learning by mainly 4 techniques.</a:t>
            </a:r>
          </a:p>
          <a:p>
            <a:pPr lvl="1" algn="just"/>
            <a:r>
              <a:rPr lang="en-US" b="1" u="sng" dirty="0"/>
              <a:t>Experience Replay:</a:t>
            </a:r>
            <a:r>
              <a:rPr lang="en-US" dirty="0"/>
              <a:t> Experience Replay stores experiences including state transitions, rewards and actions, which are necessary data to perform Q learning, and makes mini-batches to update neural networks.</a:t>
            </a:r>
          </a:p>
          <a:p>
            <a:pPr lvl="1" algn="just"/>
            <a:r>
              <a:rPr lang="en-US" b="1" u="sng" dirty="0"/>
              <a:t>Target Network:</a:t>
            </a:r>
            <a:r>
              <a:rPr lang="en-US" dirty="0"/>
              <a:t> Unstable target function makes training difficult. So Target Network technique fixes parameters of target function and replaces them with the latest network every thousands steps.</a:t>
            </a:r>
          </a:p>
          <a:p>
            <a:pPr lvl="1" algn="just"/>
            <a:r>
              <a:rPr lang="en-US" b="1" u="sng" dirty="0"/>
              <a:t>Clipping Rewards:</a:t>
            </a:r>
            <a:r>
              <a:rPr lang="en-US" dirty="0"/>
              <a:t> Clipping Rewards technique clips scores, which all positive rewards are set +1 and all negative rewards are set -1.</a:t>
            </a:r>
          </a:p>
          <a:p>
            <a:pPr lvl="1" algn="just"/>
            <a:r>
              <a:rPr lang="en-US" b="1" u="sng" dirty="0"/>
              <a:t>Skipping Frames:</a:t>
            </a:r>
            <a:r>
              <a:rPr lang="en-US" dirty="0"/>
              <a:t> AI doesn’t need to calculate Q values every frame. So Skipping Frames technique is that DQN calculates Q values every 4 frames and use past 4 frames as inputs. This reduces computational cost and gathers more experiences.</a:t>
            </a:r>
          </a:p>
          <a:p>
            <a:pPr algn="just"/>
            <a:endParaRPr lang="en-US" dirty="0"/>
          </a:p>
        </p:txBody>
      </p:sp>
      <p:sp>
        <p:nvSpPr>
          <p:cNvPr id="6" name="Slide Number Placeholder 5">
            <a:extLst>
              <a:ext uri="{FF2B5EF4-FFF2-40B4-BE49-F238E27FC236}">
                <a16:creationId xmlns:a16="http://schemas.microsoft.com/office/drawing/2014/main" id="{E4219AA6-16F9-4F3D-A259-1E521BB329DB}"/>
              </a:ext>
            </a:extLst>
          </p:cNvPr>
          <p:cNvSpPr>
            <a:spLocks noGrp="1"/>
          </p:cNvSpPr>
          <p:nvPr>
            <p:ph type="sldNum" sz="quarter" idx="4"/>
          </p:nvPr>
        </p:nvSpPr>
        <p:spPr/>
        <p:txBody>
          <a:bodyPr/>
          <a:lstStyle/>
          <a:p>
            <a:fld id="{8C2E478F-E849-4A8C-AF1F-CBCC78A7CBFA}" type="slidenum">
              <a:rPr lang="en-US" smtClean="0"/>
              <a:t>7</a:t>
            </a:fld>
            <a:endParaRPr lang="en-US" dirty="0"/>
          </a:p>
        </p:txBody>
      </p:sp>
      <p:pic>
        <p:nvPicPr>
          <p:cNvPr id="12" name="Picture Placeholder 11">
            <a:extLst>
              <a:ext uri="{FF2B5EF4-FFF2-40B4-BE49-F238E27FC236}">
                <a16:creationId xmlns:a16="http://schemas.microsoft.com/office/drawing/2014/main" id="{4986F023-4DBC-42C7-9C99-7641A0D2B2A9}"/>
              </a:ext>
            </a:extLst>
          </p:cNvPr>
          <p:cNvPicPr>
            <a:picLocks noGrp="1" noChangeAspect="1"/>
          </p:cNvPicPr>
          <p:nvPr>
            <p:ph type="pic" sz="quarter" idx="14"/>
          </p:nvPr>
        </p:nvPicPr>
        <p:blipFill rotWithShape="1">
          <a:blip r:embed="rId2"/>
          <a:srcRect l="-16995" t="-52924" r="-14740" b="-52592"/>
          <a:stretch/>
        </p:blipFill>
        <p:spPr>
          <a:xfrm>
            <a:off x="0" y="0"/>
            <a:ext cx="4194928" cy="6846932"/>
          </a:xfrm>
        </p:spPr>
      </p:pic>
    </p:spTree>
    <p:extLst>
      <p:ext uri="{BB962C8B-B14F-4D97-AF65-F5344CB8AC3E}">
        <p14:creationId xmlns:p14="http://schemas.microsoft.com/office/powerpoint/2010/main" val="3314358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a:extLst>
              <a:ext uri="{FF2B5EF4-FFF2-40B4-BE49-F238E27FC236}">
                <a16:creationId xmlns:a16="http://schemas.microsoft.com/office/drawing/2014/main" id="{38A79110-49B9-4FE1-96D3-D7BAF8586A07}"/>
              </a:ext>
            </a:extLst>
          </p:cNvPr>
          <p:cNvPicPr>
            <a:picLocks noGrp="1" noChangeAspect="1"/>
          </p:cNvPicPr>
          <p:nvPr>
            <p:ph type="pic" sz="quarter" idx="13"/>
          </p:nvPr>
        </p:nvPicPr>
        <p:blipFill rotWithShape="1">
          <a:blip r:embed="rId2">
            <a:extLst>
              <a:ext uri="{BEBA8EAE-BF5A-486C-A8C5-ECC9F3942E4B}">
                <a14:imgProps xmlns:a14="http://schemas.microsoft.com/office/drawing/2010/main">
                  <a14:imgLayer r:embed="rId3">
                    <a14:imgEffect>
                      <a14:sharpenSoften amount="-71000"/>
                    </a14:imgEffect>
                    <a14:imgEffect>
                      <a14:brightnessContrast bright="-29000" contrast="-18000"/>
                    </a14:imgEffect>
                  </a14:imgLayer>
                </a14:imgProps>
              </a:ext>
            </a:extLst>
          </a:blip>
          <a:srcRect l="10151" t="2365" r="37276" b="-351"/>
          <a:stretch/>
        </p:blipFill>
        <p:spPr>
          <a:xfrm>
            <a:off x="0" y="0"/>
            <a:ext cx="6096000" cy="6882715"/>
          </a:xfrm>
        </p:spPr>
      </p:pic>
      <p:sp>
        <p:nvSpPr>
          <p:cNvPr id="8" name="Rectangle 13">
            <a:extLst>
              <a:ext uri="{FF2B5EF4-FFF2-40B4-BE49-F238E27FC236}">
                <a16:creationId xmlns:a16="http://schemas.microsoft.com/office/drawing/2014/main" id="{CB0ED6CA-F9C9-4C91-B58D-3FF7606A6F09}"/>
              </a:ext>
              <a:ext uri="{C183D7F6-B498-43B3-948B-1728B52AA6E4}">
                <adec:decorative xmlns:adec="http://schemas.microsoft.com/office/drawing/2017/decorative" val="1"/>
              </a:ext>
            </a:extLst>
          </p:cNvPr>
          <p:cNvSpPr/>
          <p:nvPr/>
        </p:nvSpPr>
        <p:spPr>
          <a:xfrm>
            <a:off x="0" y="0"/>
            <a:ext cx="6096000" cy="6882715"/>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Slide Number Placeholder 4">
            <a:extLst>
              <a:ext uri="{FF2B5EF4-FFF2-40B4-BE49-F238E27FC236}">
                <a16:creationId xmlns:a16="http://schemas.microsoft.com/office/drawing/2014/main" id="{6DA8BC21-5696-4211-A7D1-048CB8D46EEB}"/>
              </a:ext>
            </a:extLst>
          </p:cNvPr>
          <p:cNvSpPr>
            <a:spLocks noGrp="1"/>
          </p:cNvSpPr>
          <p:nvPr>
            <p:ph type="sldNum" sz="quarter" idx="12"/>
          </p:nvPr>
        </p:nvSpPr>
        <p:spPr/>
        <p:txBody>
          <a:bodyPr/>
          <a:lstStyle/>
          <a:p>
            <a:fld id="{8C2E478F-E849-4A8C-AF1F-CBCC78A7CBFA}" type="slidenum">
              <a:rPr lang="en-US" smtClean="0"/>
              <a:t>8</a:t>
            </a:fld>
            <a:endParaRPr lang="en-US" dirty="0"/>
          </a:p>
        </p:txBody>
      </p:sp>
      <p:sp>
        <p:nvSpPr>
          <p:cNvPr id="10" name="Text Placeholder 1">
            <a:extLst>
              <a:ext uri="{FF2B5EF4-FFF2-40B4-BE49-F238E27FC236}">
                <a16:creationId xmlns:a16="http://schemas.microsoft.com/office/drawing/2014/main" id="{FB42B31A-CA3F-49CD-B248-5E4ADDC1BB71}"/>
              </a:ext>
            </a:extLst>
          </p:cNvPr>
          <p:cNvSpPr>
            <a:spLocks noGrp="1"/>
          </p:cNvSpPr>
          <p:nvPr>
            <p:ph type="body" idx="1"/>
          </p:nvPr>
        </p:nvSpPr>
        <p:spPr>
          <a:xfrm>
            <a:off x="6095998" y="3718736"/>
            <a:ext cx="5933872" cy="365125"/>
          </a:xfrm>
        </p:spPr>
        <p:txBody>
          <a:bodyPr>
            <a:normAutofit lnSpcReduction="10000"/>
          </a:bodyPr>
          <a:lstStyle/>
          <a:p>
            <a:pPr algn="l"/>
            <a:r>
              <a:rPr lang="en-US" sz="1800" dirty="0">
                <a:solidFill>
                  <a:schemeClr val="tx1">
                    <a:lumMod val="50000"/>
                    <a:lumOff val="50000"/>
                  </a:schemeClr>
                </a:solidFill>
              </a:rPr>
              <a:t>How it’s been done in the past?</a:t>
            </a:r>
          </a:p>
        </p:txBody>
      </p:sp>
      <p:sp>
        <p:nvSpPr>
          <p:cNvPr id="11" name="Title 2">
            <a:extLst>
              <a:ext uri="{FF2B5EF4-FFF2-40B4-BE49-F238E27FC236}">
                <a16:creationId xmlns:a16="http://schemas.microsoft.com/office/drawing/2014/main" id="{C35DA4FD-E1DE-4AC7-8954-B3CE14AAEFE8}"/>
              </a:ext>
            </a:extLst>
          </p:cNvPr>
          <p:cNvSpPr>
            <a:spLocks noGrp="1"/>
          </p:cNvSpPr>
          <p:nvPr>
            <p:ph type="title"/>
          </p:nvPr>
        </p:nvSpPr>
        <p:spPr>
          <a:xfrm>
            <a:off x="6059345" y="2219439"/>
            <a:ext cx="5933872" cy="1197204"/>
          </a:xfrm>
        </p:spPr>
        <p:txBody>
          <a:bodyPr>
            <a:normAutofit/>
          </a:bodyPr>
          <a:lstStyle/>
          <a:p>
            <a:r>
              <a:rPr lang="en-US" sz="4800" dirty="0"/>
              <a:t>Existing methods</a:t>
            </a:r>
          </a:p>
        </p:txBody>
      </p:sp>
    </p:spTree>
    <p:extLst>
      <p:ext uri="{BB962C8B-B14F-4D97-AF65-F5344CB8AC3E}">
        <p14:creationId xmlns:p14="http://schemas.microsoft.com/office/powerpoint/2010/main" val="32050934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E9E4D1-1AEF-4E34-8445-4E70B7E96ECB}"/>
              </a:ext>
            </a:extLst>
          </p:cNvPr>
          <p:cNvSpPr>
            <a:spLocks noGrp="1"/>
          </p:cNvSpPr>
          <p:nvPr>
            <p:ph idx="1"/>
          </p:nvPr>
        </p:nvSpPr>
        <p:spPr>
          <a:xfrm>
            <a:off x="4468305" y="348792"/>
            <a:ext cx="7524912" cy="5876483"/>
          </a:xfrm>
        </p:spPr>
        <p:txBody>
          <a:bodyPr>
            <a:normAutofit lnSpcReduction="10000"/>
          </a:bodyPr>
          <a:lstStyle/>
          <a:p>
            <a:pPr algn="just"/>
            <a:r>
              <a:rPr lang="en-US" b="1" dirty="0">
                <a:latin typeface="Times New Roman" panose="02020603050405020304" pitchFamily="18" charset="0"/>
                <a:cs typeface="Times New Roman" panose="02020603050405020304" pitchFamily="18" charset="0"/>
              </a:rPr>
              <a:t>Paper-1: </a:t>
            </a:r>
            <a:r>
              <a:rPr lang="en-US" dirty="0" err="1">
                <a:latin typeface="Times New Roman" panose="02020603050405020304" pitchFamily="18" charset="0"/>
                <a:cs typeface="Times New Roman" panose="02020603050405020304" pitchFamily="18" charset="0"/>
              </a:rPr>
              <a:t>Rakićević</a:t>
            </a:r>
            <a:r>
              <a:rPr lang="en-US" dirty="0">
                <a:latin typeface="Times New Roman" panose="02020603050405020304" pitchFamily="18" charset="0"/>
                <a:cs typeface="Times New Roman" panose="02020603050405020304" pitchFamily="18" charset="0"/>
              </a:rPr>
              <a:t>, A., </a:t>
            </a:r>
            <a:r>
              <a:rPr lang="en-US" dirty="0" err="1">
                <a:latin typeface="Times New Roman" panose="02020603050405020304" pitchFamily="18" charset="0"/>
                <a:cs typeface="Times New Roman" panose="02020603050405020304" pitchFamily="18" charset="0"/>
              </a:rPr>
              <a:t>Simeunović</a:t>
            </a:r>
            <a:r>
              <a:rPr lang="en-US" dirty="0">
                <a:latin typeface="Times New Roman" panose="02020603050405020304" pitchFamily="18" charset="0"/>
                <a:cs typeface="Times New Roman" panose="02020603050405020304" pitchFamily="18" charset="0"/>
              </a:rPr>
              <a:t>, V., </a:t>
            </a:r>
            <a:r>
              <a:rPr lang="en-US" dirty="0" err="1">
                <a:latin typeface="Times New Roman" panose="02020603050405020304" pitchFamily="18" charset="0"/>
                <a:cs typeface="Times New Roman" panose="02020603050405020304" pitchFamily="18" charset="0"/>
              </a:rPr>
              <a:t>Petrović</a:t>
            </a:r>
            <a:r>
              <a:rPr lang="en-US" dirty="0">
                <a:latin typeface="Times New Roman" panose="02020603050405020304" pitchFamily="18" charset="0"/>
                <a:cs typeface="Times New Roman" panose="02020603050405020304" pitchFamily="18" charset="0"/>
              </a:rPr>
              <a:t>, B., &amp; </a:t>
            </a:r>
            <a:r>
              <a:rPr lang="en-US" dirty="0" err="1">
                <a:latin typeface="Times New Roman" panose="02020603050405020304" pitchFamily="18" charset="0"/>
                <a:cs typeface="Times New Roman" panose="02020603050405020304" pitchFamily="18" charset="0"/>
              </a:rPr>
              <a:t>Milić</a:t>
            </a:r>
            <a:r>
              <a:rPr lang="en-US" dirty="0">
                <a:latin typeface="Times New Roman" panose="02020603050405020304" pitchFamily="18" charset="0"/>
                <a:cs typeface="Times New Roman" panose="02020603050405020304" pitchFamily="18" charset="0"/>
              </a:rPr>
              <a:t>, S. (2018). An automated system for stock market trading based on logical clustering. </a:t>
            </a:r>
            <a:r>
              <a:rPr lang="en-US" dirty="0" err="1">
                <a:latin typeface="Times New Roman" panose="02020603050405020304" pitchFamily="18" charset="0"/>
                <a:cs typeface="Times New Roman" panose="02020603050405020304" pitchFamily="18" charset="0"/>
              </a:rPr>
              <a:t>Tehnički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vjesnik</a:t>
            </a:r>
            <a:r>
              <a:rPr lang="en-US" dirty="0">
                <a:latin typeface="Times New Roman" panose="02020603050405020304" pitchFamily="18" charset="0"/>
                <a:cs typeface="Times New Roman" panose="02020603050405020304" pitchFamily="18" charset="0"/>
              </a:rPr>
              <a:t>, 25(4), 970-978.</a:t>
            </a:r>
          </a:p>
          <a:p>
            <a:pPr algn="just"/>
            <a:r>
              <a:rPr lang="en-US" b="1" dirty="0">
                <a:latin typeface="Times New Roman" panose="02020603050405020304" pitchFamily="18" charset="0"/>
                <a:cs typeface="Times New Roman" panose="02020603050405020304" pitchFamily="18" charset="0"/>
              </a:rPr>
              <a:t>Paper-2: </a:t>
            </a:r>
            <a:r>
              <a:rPr lang="en-US" dirty="0">
                <a:latin typeface="Times New Roman" panose="02020603050405020304" pitchFamily="18" charset="0"/>
                <a:cs typeface="Times New Roman" panose="02020603050405020304" pitchFamily="18" charset="0"/>
              </a:rPr>
              <a:t>Shin, H. G., Ra, I., &amp; Choi, Y. H. (2019, October). A Deep Multimodal Reinforcement Learning System Combined with CNN and LSTM for Stock Trading. In 2019 International Conference on Information and Communication Technology Convergence (ICTC) (pp. 7-11). IEEE.</a:t>
            </a:r>
          </a:p>
          <a:p>
            <a:pPr algn="just"/>
            <a:r>
              <a:rPr lang="en-US" b="1" dirty="0">
                <a:latin typeface="Times New Roman" panose="02020603050405020304" pitchFamily="18" charset="0"/>
                <a:cs typeface="Times New Roman" panose="02020603050405020304" pitchFamily="18" charset="0"/>
              </a:rPr>
              <a:t>Paper-3: </a:t>
            </a:r>
            <a:r>
              <a:rPr lang="en-US" dirty="0">
                <a:latin typeface="Times New Roman" panose="02020603050405020304" pitchFamily="18" charset="0"/>
                <a:cs typeface="Times New Roman" panose="02020603050405020304" pitchFamily="18" charset="0"/>
              </a:rPr>
              <a:t>Lee, J. W. (2001, June). Stock price prediction using reinforcement learning. In ISIE 2001. 2001 IEEE International Symposium on Industrial Electronics Proceedings (Cat. No. 01TH8570) (Vol. 1, pp. 690-695). IEEE.</a:t>
            </a:r>
          </a:p>
          <a:p>
            <a:pPr algn="just"/>
            <a:r>
              <a:rPr lang="en-US" b="1" dirty="0">
                <a:latin typeface="Times New Roman" panose="02020603050405020304" pitchFamily="18" charset="0"/>
                <a:cs typeface="Times New Roman" panose="02020603050405020304" pitchFamily="18" charset="0"/>
              </a:rPr>
              <a:t>Paper-4: </a:t>
            </a:r>
            <a:r>
              <a:rPr lang="en-US" dirty="0">
                <a:latin typeface="Times New Roman" panose="02020603050405020304" pitchFamily="18" charset="0"/>
                <a:cs typeface="Times New Roman" panose="02020603050405020304" pitchFamily="18" charset="0"/>
              </a:rPr>
              <a:t>Gold, C. (2003, March). FX trading via recurrent reinforcement learning. In 2003 IEEE International Conference on Computational Intelligence for Financial Engineering, 2003. Proceedings. (pp. 363-370). IEEE.</a:t>
            </a:r>
          </a:p>
          <a:p>
            <a:pPr algn="just"/>
            <a:r>
              <a:rPr lang="en-US" b="1" dirty="0">
                <a:latin typeface="Times New Roman" panose="02020603050405020304" pitchFamily="18" charset="0"/>
                <a:cs typeface="Times New Roman" panose="02020603050405020304" pitchFamily="18" charset="0"/>
              </a:rPr>
              <a:t>Paper-5: </a:t>
            </a:r>
            <a:r>
              <a:rPr lang="en-US" dirty="0">
                <a:latin typeface="Times New Roman" panose="02020603050405020304" pitchFamily="18" charset="0"/>
                <a:cs typeface="Times New Roman" panose="02020603050405020304" pitchFamily="18" charset="0"/>
              </a:rPr>
              <a:t>Li, Y., Zheng, W., &amp; Zheng, Z. (2019). Deep Robust Reinforcement Learning for Practical Algorithmic Trading. IEEE Access, 7, 108014-108022.</a:t>
            </a:r>
          </a:p>
        </p:txBody>
      </p:sp>
      <p:sp>
        <p:nvSpPr>
          <p:cNvPr id="6" name="Slide Number Placeholder 5">
            <a:extLst>
              <a:ext uri="{FF2B5EF4-FFF2-40B4-BE49-F238E27FC236}">
                <a16:creationId xmlns:a16="http://schemas.microsoft.com/office/drawing/2014/main" id="{DE9158B7-58A6-4338-9AF6-53B2B833944A}"/>
              </a:ext>
            </a:extLst>
          </p:cNvPr>
          <p:cNvSpPr>
            <a:spLocks noGrp="1"/>
          </p:cNvSpPr>
          <p:nvPr>
            <p:ph type="sldNum" sz="quarter" idx="4"/>
          </p:nvPr>
        </p:nvSpPr>
        <p:spPr/>
        <p:txBody>
          <a:bodyPr/>
          <a:lstStyle/>
          <a:p>
            <a:fld id="{8C2E478F-E849-4A8C-AF1F-CBCC78A7CBFA}" type="slidenum">
              <a:rPr lang="en-US" smtClean="0"/>
              <a:t>9</a:t>
            </a:fld>
            <a:endParaRPr lang="en-US" dirty="0"/>
          </a:p>
        </p:txBody>
      </p:sp>
      <p:pic>
        <p:nvPicPr>
          <p:cNvPr id="5" name="Picture 4">
            <a:extLst>
              <a:ext uri="{FF2B5EF4-FFF2-40B4-BE49-F238E27FC236}">
                <a16:creationId xmlns:a16="http://schemas.microsoft.com/office/drawing/2014/main" id="{922AD0A4-8ECB-456D-B850-414FDD56400D}"/>
              </a:ext>
            </a:extLst>
          </p:cNvPr>
          <p:cNvPicPr>
            <a:picLocks noChangeAspect="1"/>
          </p:cNvPicPr>
          <p:nvPr/>
        </p:nvPicPr>
        <p:blipFill>
          <a:blip r:embed="rId2"/>
          <a:stretch>
            <a:fillRect/>
          </a:stretch>
        </p:blipFill>
        <p:spPr>
          <a:xfrm>
            <a:off x="113122" y="1981985"/>
            <a:ext cx="4098936" cy="2894029"/>
          </a:xfrm>
          <a:prstGeom prst="rect">
            <a:avLst/>
          </a:prstGeom>
          <a:effectLst>
            <a:softEdge rad="12700"/>
          </a:effectLst>
        </p:spPr>
      </p:pic>
    </p:spTree>
    <p:extLst>
      <p:ext uri="{BB962C8B-B14F-4D97-AF65-F5344CB8AC3E}">
        <p14:creationId xmlns:p14="http://schemas.microsoft.com/office/powerpoint/2010/main" val="6123395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urtains"/>
      </p:transition>
    </mc:Choice>
    <mc:Fallback>
      <p:transition spd="slow">
        <p:fade/>
      </p:transition>
    </mc:Fallback>
  </mc:AlternateContent>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9B3E157-1CAC-4231-A2EC-E93952D57E42}">
  <ds:schemaRefs>
    <ds:schemaRef ds:uri="http://schemas.microsoft.com/sharepoint/v3/contenttype/forms"/>
  </ds:schemaRefs>
</ds:datastoreItem>
</file>

<file path=customXml/itemProps2.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2E71848-B78E-4D58-BFA5-D2D5918911CD}">
  <ds:schemaRefs>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16c05727-aa75-4e4a-9b5f-8a80a1165891"/>
    <ds:schemaRef ds:uri="71af3243-3dd4-4a8d-8c0d-dd76da1f02a5"/>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Facet</Template>
  <TotalTime>0</TotalTime>
  <Words>1787</Words>
  <Application>Microsoft Office PowerPoint</Application>
  <PresentationFormat>Widescreen</PresentationFormat>
  <Paragraphs>143</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Calibri Light</vt:lpstr>
      <vt:lpstr>Cambria</vt:lpstr>
      <vt:lpstr>DK Crayon Crumble</vt:lpstr>
      <vt:lpstr>Gill Sans</vt:lpstr>
      <vt:lpstr>Times New Roman</vt:lpstr>
      <vt:lpstr>Office Theme</vt:lpstr>
      <vt:lpstr>Reinforced trading using ai</vt:lpstr>
      <vt:lpstr>INTRODUCTION</vt:lpstr>
      <vt:lpstr>Trading</vt:lpstr>
      <vt:lpstr>Abstract</vt:lpstr>
      <vt:lpstr>Problem Description</vt:lpstr>
      <vt:lpstr>Reinforcement Learning</vt:lpstr>
      <vt:lpstr>Deep q-network</vt:lpstr>
      <vt:lpstr>Existing methods</vt:lpstr>
      <vt:lpstr>PowerPoint Presentation</vt:lpstr>
      <vt:lpstr>PowerPoint Presentation</vt:lpstr>
      <vt:lpstr>Proposed work</vt:lpstr>
      <vt:lpstr>PowerPoint Presentation</vt:lpstr>
      <vt:lpstr>PowerPoint Presentation</vt:lpstr>
      <vt:lpstr>tools used</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2019-10-16T04:42:27Z</dcterms:created>
  <dcterms:modified xsi:type="dcterms:W3CDTF">2020-02-04T20:48:22Z</dcterms:modified>
</cp:coreProperties>
</file>